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176" r:id="rId1"/>
  </p:sldMasterIdLst>
  <p:notesMasterIdLst>
    <p:notesMasterId r:id="rId50"/>
  </p:notesMasterIdLst>
  <p:sldIdLst>
    <p:sldId id="321" r:id="rId2"/>
    <p:sldId id="327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7" r:id="rId19"/>
    <p:sldId id="358" r:id="rId20"/>
    <p:sldId id="359" r:id="rId21"/>
    <p:sldId id="360" r:id="rId22"/>
    <p:sldId id="361" r:id="rId23"/>
    <p:sldId id="362" r:id="rId24"/>
    <p:sldId id="363" r:id="rId25"/>
    <p:sldId id="364" r:id="rId26"/>
    <p:sldId id="366" r:id="rId27"/>
    <p:sldId id="367" r:id="rId28"/>
    <p:sldId id="368" r:id="rId29"/>
    <p:sldId id="374" r:id="rId30"/>
    <p:sldId id="375" r:id="rId31"/>
    <p:sldId id="376" r:id="rId32"/>
    <p:sldId id="377" r:id="rId33"/>
    <p:sldId id="379" r:id="rId34"/>
    <p:sldId id="369" r:id="rId35"/>
    <p:sldId id="370" r:id="rId36"/>
    <p:sldId id="371" r:id="rId37"/>
    <p:sldId id="382" r:id="rId38"/>
    <p:sldId id="372" r:id="rId39"/>
    <p:sldId id="373" r:id="rId40"/>
    <p:sldId id="387" r:id="rId41"/>
    <p:sldId id="328" r:id="rId42"/>
    <p:sldId id="383" r:id="rId43"/>
    <p:sldId id="384" r:id="rId44"/>
    <p:sldId id="385" r:id="rId45"/>
    <p:sldId id="386" r:id="rId46"/>
    <p:sldId id="388" r:id="rId47"/>
    <p:sldId id="306" r:id="rId48"/>
    <p:sldId id="325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za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8" autoAdjust="0"/>
  </p:normalViewPr>
  <p:slideViewPr>
    <p:cSldViewPr>
      <p:cViewPr varScale="1">
        <p:scale>
          <a:sx n="94" d="100"/>
          <a:sy n="94" d="100"/>
        </p:scale>
        <p:origin x="114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D2B46-5B20-42C6-B786-58F9826519EB}" type="datetimeFigureOut">
              <a:rPr lang="tr-TR" smtClean="0"/>
              <a:t>25.02.2019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A6D1A-0B8B-4DFF-9328-EA324ADF68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002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D8231B7-5CE4-4475-A255-A21FF165E92B}" type="slidenum">
              <a:rPr lang="en-IE" sz="1200">
                <a:latin typeface="Calibri" panose="020F0502020204030204" pitchFamily="34" charset="0"/>
              </a:rPr>
              <a:pPr eaLnBrk="1" hangingPunct="1"/>
              <a:t>33</a:t>
            </a:fld>
            <a:endParaRPr lang="en-IE" sz="1200">
              <a:latin typeface="Calibri" panose="020F0502020204030204" pitchFamily="34" charset="0"/>
            </a:endParaRPr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56764B4-AC2D-4FF5-A2F7-6874968CDF5A}" type="slidenum">
              <a:rPr lang="en-IE" sz="140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33</a:t>
            </a:fld>
            <a:endParaRPr lang="en-IE" sz="1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IE" sz="2000" smtClean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2534" name="Rectangle 4"/>
          <p:cNvSpPr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CBA7191-E713-4C29-84C9-D7A593DE8DA0}" type="slidenum">
              <a:rPr lang="en-IE" sz="180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33</a:t>
            </a:fld>
            <a:endParaRPr lang="en-IE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398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B890E-BC60-443A-B6BC-120A7F821CEB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BDF6B-45FF-48FD-8652-D71BB4601B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B890E-BC60-443A-B6BC-120A7F821CEB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DF6B-45FF-48FD-8652-D71BB4601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B890E-BC60-443A-B6BC-120A7F821CEB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DF6B-45FF-48FD-8652-D71BB4601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B890E-BC60-443A-B6BC-120A7F821CEB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DF6B-45FF-48FD-8652-D71BB4601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B890E-BC60-443A-B6BC-120A7F821CEB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DF6B-45FF-48FD-8652-D71BB4601B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B890E-BC60-443A-B6BC-120A7F821CEB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DF6B-45FF-48FD-8652-D71BB4601B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B890E-BC60-443A-B6BC-120A7F821CEB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DF6B-45FF-48FD-8652-D71BB4601B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B890E-BC60-443A-B6BC-120A7F821CEB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DF6B-45FF-48FD-8652-D71BB4601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B890E-BC60-443A-B6BC-120A7F821CEB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DF6B-45FF-48FD-8652-D71BB4601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B890E-BC60-443A-B6BC-120A7F821CEB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DF6B-45FF-48FD-8652-D71BB4601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B890E-BC60-443A-B6BC-120A7F821CEB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DF6B-45FF-48FD-8652-D71BB4601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E6B890E-BC60-443A-B6BC-120A7F821CEB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CBBDF6B-45FF-48FD-8652-D71BB4601B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098" y="2405764"/>
            <a:ext cx="7398496" cy="2376264"/>
          </a:xfrm>
        </p:spPr>
        <p:txBody>
          <a:bodyPr/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Gender Equality in European Integration Process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l-G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2016" y="4437112"/>
            <a:ext cx="7622578" cy="1468911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ECON 0462</a:t>
            </a:r>
          </a:p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CHP 4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 smtClean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839" y="548680"/>
            <a:ext cx="6568933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3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-324544" y="692696"/>
            <a:ext cx="9865096" cy="1152128"/>
          </a:xfrm>
        </p:spPr>
        <p:txBody>
          <a:bodyPr/>
          <a:lstStyle/>
          <a:p>
            <a:r>
              <a:rPr lang="en-GB" altLang="tr-TR" sz="3600" b="1" dirty="0">
                <a:solidFill>
                  <a:srgbClr val="234271"/>
                </a:solidFill>
                <a:latin typeface="Calibri"/>
                <a:cs typeface="Calibri"/>
              </a:rPr>
              <a:t>Achieving economic independence of women</a:t>
            </a:r>
            <a:r>
              <a:rPr lang="fr-BE" altLang="tr-TR" sz="3600" b="1" dirty="0">
                <a:solidFill>
                  <a:srgbClr val="234271"/>
                </a:solidFill>
                <a:latin typeface="Calibri"/>
                <a:cs typeface="Calibri"/>
              </a:rPr>
              <a:t> </a:t>
            </a:r>
            <a:r>
              <a:rPr lang="en-GB" altLang="tr-TR" sz="3600" b="1" dirty="0">
                <a:solidFill>
                  <a:srgbClr val="234271"/>
                </a:solidFill>
                <a:latin typeface="Calibri"/>
                <a:cs typeface="Calibri"/>
              </a:rPr>
              <a:t/>
            </a:r>
            <a:br>
              <a:rPr lang="en-GB" altLang="tr-TR" sz="3600" b="1" dirty="0">
                <a:solidFill>
                  <a:srgbClr val="234271"/>
                </a:solidFill>
                <a:latin typeface="Calibri"/>
                <a:cs typeface="Calibri"/>
              </a:rPr>
            </a:br>
            <a:r>
              <a:rPr lang="en-GB" altLang="tr-TR" sz="3600" b="1" dirty="0">
                <a:solidFill>
                  <a:srgbClr val="234271"/>
                </a:solidFill>
                <a:latin typeface="Calibri"/>
                <a:cs typeface="Calibri"/>
              </a:rPr>
              <a:t> </a:t>
            </a:r>
            <a:endParaRPr lang="tr-TR" sz="3600" dirty="0">
              <a:solidFill>
                <a:srgbClr val="234271"/>
              </a:solidFill>
              <a:latin typeface="Calibri"/>
              <a:cs typeface="Calibri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altLang="tr-TR" dirty="0">
                <a:solidFill>
                  <a:srgbClr val="234271"/>
                </a:solidFill>
                <a:latin typeface="Calibri"/>
                <a:cs typeface="Calibri"/>
              </a:rPr>
              <a:t>Pay gap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altLang="tr-TR" dirty="0">
                <a:solidFill>
                  <a:srgbClr val="234271"/>
                </a:solidFill>
                <a:latin typeface="Calibri"/>
                <a:cs typeface="Calibri"/>
              </a:rPr>
              <a:t>Pension gap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altLang="tr-TR" dirty="0">
                <a:solidFill>
                  <a:srgbClr val="234271"/>
                </a:solidFill>
                <a:latin typeface="Calibri"/>
                <a:cs typeface="Calibri"/>
              </a:rPr>
              <a:t>Time gap and care gap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altLang="tr-TR" dirty="0">
                <a:solidFill>
                  <a:srgbClr val="234271"/>
                </a:solidFill>
                <a:latin typeface="Calibri"/>
                <a:cs typeface="Calibri"/>
              </a:rPr>
              <a:t>Poverty and social exclusion, social protection and health care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altLang="tr-TR" dirty="0">
                <a:solidFill>
                  <a:srgbClr val="234271"/>
                </a:solidFill>
                <a:latin typeface="Calibri"/>
                <a:cs typeface="Calibri"/>
              </a:rPr>
              <a:t>Implementation gap - gender pact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altLang="tr-TR" dirty="0">
                <a:solidFill>
                  <a:srgbClr val="234271"/>
                </a:solidFill>
                <a:latin typeface="Calibri"/>
                <a:cs typeface="Calibri"/>
              </a:rPr>
              <a:t>Impact of violence against women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endParaRPr lang="en-GB" altLang="tr-TR" dirty="0">
              <a:solidFill>
                <a:srgbClr val="234271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GB" altLang="tr-TR" dirty="0">
                <a:solidFill>
                  <a:srgbClr val="234271"/>
                </a:solidFill>
                <a:latin typeface="Calibri"/>
                <a:cs typeface="Calibri"/>
              </a:rPr>
              <a:t>Minority women</a:t>
            </a:r>
            <a:r>
              <a:rPr lang="en-GB" altLang="ja-JP" dirty="0">
                <a:solidFill>
                  <a:srgbClr val="234271"/>
                </a:solidFill>
                <a:latin typeface="Calibri"/>
                <a:ea typeface="MS PGothic" panose="020B0600070205080204" pitchFamily="34" charset="-128"/>
                <a:cs typeface="Calibri"/>
              </a:rPr>
              <a:t> must be given a voice 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GB" altLang="ja-JP" dirty="0">
                <a:solidFill>
                  <a:srgbClr val="234271"/>
                </a:solidFill>
                <a:latin typeface="Calibri"/>
                <a:ea typeface="MS PGothic" panose="020B0600070205080204" pitchFamily="34" charset="-128"/>
                <a:cs typeface="Calibri"/>
              </a:rPr>
              <a:t>including Romani and Sami and m</a:t>
            </a:r>
            <a:r>
              <a:rPr lang="en-GB" altLang="tr-TR" dirty="0">
                <a:solidFill>
                  <a:srgbClr val="234271"/>
                </a:solidFill>
                <a:latin typeface="Calibri"/>
                <a:cs typeface="Calibri"/>
              </a:rPr>
              <a:t>igrant women</a:t>
            </a:r>
            <a:endParaRPr lang="en-GB" altLang="ja-JP" dirty="0">
              <a:solidFill>
                <a:srgbClr val="234271"/>
              </a:solidFill>
              <a:latin typeface="Calibri"/>
              <a:ea typeface="MS PGothic" panose="020B0600070205080204" pitchFamily="34" charset="-128"/>
              <a:cs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GB" altLang="ja-JP" dirty="0">
                <a:solidFill>
                  <a:srgbClr val="234271"/>
                </a:solidFill>
                <a:latin typeface="Calibri"/>
                <a:ea typeface="MS PGothic" panose="020B0600070205080204" pitchFamily="34" charset="-128"/>
                <a:cs typeface="Calibri"/>
              </a:rPr>
              <a:t> </a:t>
            </a:r>
            <a:endParaRPr lang="en-GB" altLang="tr-TR" dirty="0">
              <a:solidFill>
                <a:srgbClr val="234271"/>
              </a:solidFill>
              <a:latin typeface="Calibri"/>
              <a:cs typeface="Calibri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32418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229600" cy="864096"/>
          </a:xfrm>
        </p:spPr>
        <p:txBody>
          <a:bodyPr/>
          <a:lstStyle/>
          <a:p>
            <a:r>
              <a:rPr lang="en-GB" altLang="tr-TR" sz="3600" b="1" dirty="0">
                <a:solidFill>
                  <a:srgbClr val="234271"/>
                </a:solidFill>
                <a:latin typeface="Calibri"/>
                <a:cs typeface="Calibri"/>
              </a:rPr>
              <a:t>5  areas of concern</a:t>
            </a:r>
            <a:r>
              <a:rPr lang="fr-BE" altLang="tr-TR" sz="3600" b="1" dirty="0">
                <a:solidFill>
                  <a:srgbClr val="234271"/>
                </a:solidFill>
                <a:latin typeface="Calibri"/>
                <a:cs typeface="Calibri"/>
              </a:rPr>
              <a:t> for </a:t>
            </a:r>
            <a:r>
              <a:rPr lang="fr-BE" altLang="tr-TR" sz="3600" b="1" dirty="0" err="1">
                <a:solidFill>
                  <a:srgbClr val="234271"/>
                </a:solidFill>
                <a:latin typeface="Calibri"/>
                <a:cs typeface="Calibri"/>
              </a:rPr>
              <a:t>women’s</a:t>
            </a:r>
            <a:r>
              <a:rPr lang="fr-BE" altLang="tr-TR" sz="3600" b="1" dirty="0">
                <a:solidFill>
                  <a:srgbClr val="234271"/>
                </a:solidFill>
                <a:latin typeface="Calibri"/>
                <a:cs typeface="Calibri"/>
              </a:rPr>
              <a:t> </a:t>
            </a:r>
            <a:r>
              <a:rPr lang="fr-BE" altLang="tr-TR" sz="3600" b="1" dirty="0" err="1">
                <a:solidFill>
                  <a:srgbClr val="234271"/>
                </a:solidFill>
                <a:latin typeface="Calibri"/>
                <a:cs typeface="Calibri"/>
              </a:rPr>
              <a:t>rights</a:t>
            </a:r>
            <a:r>
              <a:rPr lang="fr-BE" altLang="tr-TR" sz="3600" b="1" dirty="0">
                <a:solidFill>
                  <a:srgbClr val="234271"/>
                </a:solidFill>
                <a:latin typeface="Calibri"/>
                <a:cs typeface="Calibri"/>
              </a:rPr>
              <a:t> and </a:t>
            </a:r>
            <a:r>
              <a:rPr lang="fr-BE" altLang="tr-TR" sz="3600" b="1" dirty="0" err="1">
                <a:solidFill>
                  <a:srgbClr val="234271"/>
                </a:solidFill>
                <a:latin typeface="Calibri"/>
                <a:cs typeface="Calibri"/>
              </a:rPr>
              <a:t>economic</a:t>
            </a:r>
            <a:r>
              <a:rPr lang="fr-BE" altLang="tr-TR" sz="3600" b="1" dirty="0">
                <a:solidFill>
                  <a:srgbClr val="234271"/>
                </a:solidFill>
                <a:latin typeface="Calibri"/>
                <a:cs typeface="Calibri"/>
              </a:rPr>
              <a:t> </a:t>
            </a:r>
            <a:r>
              <a:rPr lang="fr-BE" altLang="tr-TR" sz="3600" b="1" dirty="0" err="1">
                <a:solidFill>
                  <a:srgbClr val="234271"/>
                </a:solidFill>
                <a:latin typeface="Calibri"/>
                <a:cs typeface="Calibri"/>
              </a:rPr>
              <a:t>independence</a:t>
            </a:r>
            <a:r>
              <a:rPr lang="en-GB" altLang="tr-TR" sz="3600" b="1" dirty="0">
                <a:solidFill>
                  <a:srgbClr val="234271"/>
                </a:solidFill>
                <a:latin typeface="Calibri"/>
                <a:cs typeface="Calibri"/>
              </a:rPr>
              <a:t/>
            </a:r>
            <a:br>
              <a:rPr lang="en-GB" altLang="tr-TR" sz="3600" b="1" dirty="0">
                <a:solidFill>
                  <a:srgbClr val="234271"/>
                </a:solidFill>
                <a:latin typeface="Calibri"/>
                <a:cs typeface="Calibri"/>
              </a:rPr>
            </a:br>
            <a:r>
              <a:rPr lang="en-GB" altLang="tr-TR" sz="3600" b="1" dirty="0">
                <a:solidFill>
                  <a:srgbClr val="234271"/>
                </a:solidFill>
                <a:latin typeface="Calibri"/>
                <a:cs typeface="Calibri"/>
              </a:rPr>
              <a:t> </a:t>
            </a:r>
            <a:endParaRPr lang="tr-TR" sz="3600" dirty="0">
              <a:solidFill>
                <a:srgbClr val="234271"/>
              </a:solidFill>
              <a:latin typeface="Calibri"/>
              <a:cs typeface="Calibri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3744416"/>
          </a:xfrm>
        </p:spPr>
        <p:txBody>
          <a:bodyPr>
            <a:normAutofit/>
          </a:bodyPr>
          <a:lstStyle/>
          <a:p>
            <a:pPr marL="609600" indent="-609600">
              <a:spcBef>
                <a:spcPct val="0"/>
              </a:spcBef>
              <a:buFontTx/>
              <a:buAutoNum type="arabicPeriod"/>
            </a:pPr>
            <a:r>
              <a:rPr lang="en-GB" altLang="tr-TR" dirty="0">
                <a:solidFill>
                  <a:srgbClr val="000066"/>
                </a:solidFill>
                <a:latin typeface="Calibri"/>
                <a:cs typeface="Calibri"/>
              </a:rPr>
              <a:t>Enhancing reconciliation of work and family life</a:t>
            </a:r>
          </a:p>
          <a:p>
            <a:pPr marL="609600" indent="-609600">
              <a:spcBef>
                <a:spcPct val="0"/>
              </a:spcBef>
              <a:buFontTx/>
              <a:buAutoNum type="arabicPeriod"/>
            </a:pPr>
            <a:r>
              <a:rPr lang="en-GB" altLang="tr-TR" dirty="0">
                <a:solidFill>
                  <a:srgbClr val="000066"/>
                </a:solidFill>
                <a:latin typeface="Calibri"/>
                <a:cs typeface="Calibri"/>
              </a:rPr>
              <a:t>Care - care service - and who cares?</a:t>
            </a:r>
          </a:p>
          <a:p>
            <a:pPr marL="609600" indent="-609600">
              <a:spcBef>
                <a:spcPct val="0"/>
              </a:spcBef>
              <a:buFontTx/>
              <a:buAutoNum type="arabicPeriod"/>
            </a:pPr>
            <a:r>
              <a:rPr lang="en-GB" altLang="tr-TR" dirty="0">
                <a:solidFill>
                  <a:srgbClr val="000066"/>
                </a:solidFill>
                <a:latin typeface="Calibri"/>
                <a:cs typeface="Calibri"/>
              </a:rPr>
              <a:t>Eradicating gender-based violence and trafficking in human beings</a:t>
            </a:r>
          </a:p>
          <a:p>
            <a:pPr marL="609600" indent="-609600">
              <a:spcBef>
                <a:spcPct val="0"/>
              </a:spcBef>
              <a:buFontTx/>
              <a:buAutoNum type="arabicPeriod"/>
            </a:pPr>
            <a:r>
              <a:rPr lang="en-GB" altLang="tr-TR" dirty="0">
                <a:solidFill>
                  <a:srgbClr val="000066"/>
                </a:solidFill>
                <a:latin typeface="Calibri"/>
                <a:cs typeface="Calibri"/>
              </a:rPr>
              <a:t>Eliminating gender stereotypes in society</a:t>
            </a:r>
          </a:p>
          <a:p>
            <a:pPr marL="609600" indent="-609600">
              <a:spcBef>
                <a:spcPct val="0"/>
              </a:spcBef>
              <a:buFontTx/>
              <a:buAutoNum type="arabicPeriod"/>
            </a:pPr>
            <a:r>
              <a:rPr lang="en-GB" altLang="tr-TR" dirty="0">
                <a:solidFill>
                  <a:srgbClr val="000066"/>
                </a:solidFill>
                <a:latin typeface="Calibri"/>
                <a:cs typeface="Calibri"/>
              </a:rPr>
              <a:t>Promoting gender equality outside the EU - human rights/external policy/co-operation development</a:t>
            </a:r>
          </a:p>
          <a:p>
            <a:endParaRPr lang="tr-TR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2972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cap="all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Women </a:t>
            </a:r>
            <a:r>
              <a:rPr lang="en-US" sz="3600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In PolItIcs OvervIew </a:t>
            </a:r>
            <a:r>
              <a:rPr lang="en-US" sz="3600" cap="all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/>
            </a:r>
            <a:br>
              <a:rPr lang="en-US" sz="3600" cap="all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</a:br>
            <a:r>
              <a:rPr lang="en-US" sz="3600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ObjectIves</a:t>
            </a:r>
            <a:endParaRPr lang="tr-TR" sz="3600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029" altLang="tr-TR" dirty="0">
                <a:solidFill>
                  <a:srgbClr val="234271"/>
                </a:solidFill>
                <a:latin typeface="Calibri"/>
                <a:cs typeface="Calibri"/>
              </a:rPr>
              <a:t>Understand the need for women’s political participation and the related legal framework within global, regional and country-specific </a:t>
            </a:r>
            <a:r>
              <a:rPr lang="en-029" altLang="tr-TR" dirty="0" smtClean="0">
                <a:solidFill>
                  <a:srgbClr val="234271"/>
                </a:solidFill>
                <a:latin typeface="Calibri"/>
                <a:cs typeface="Calibri"/>
              </a:rPr>
              <a:t>contexts.</a:t>
            </a:r>
            <a:endParaRPr lang="en-US" altLang="tr-TR" dirty="0">
              <a:solidFill>
                <a:srgbClr val="234271"/>
              </a:solidFill>
              <a:latin typeface="Calibri"/>
              <a:cs typeface="Calibri"/>
            </a:endParaRPr>
          </a:p>
          <a:p>
            <a:endParaRPr lang="tr-TR" dirty="0"/>
          </a:p>
        </p:txBody>
      </p:sp>
      <p:pic>
        <p:nvPicPr>
          <p:cNvPr id="4" name="Picture 9" descr="http://i.huffpost.com/gen/504704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84984"/>
            <a:ext cx="3108325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736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24136"/>
          </a:xfrm>
        </p:spPr>
        <p:txBody>
          <a:bodyPr/>
          <a:lstStyle/>
          <a:p>
            <a:r>
              <a:rPr lang="en-US" sz="4000" cap="all" dirty="0">
                <a:solidFill>
                  <a:srgbClr val="2342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Women </a:t>
            </a:r>
            <a:r>
              <a:rPr lang="en-US" sz="4000" cap="all" dirty="0" smtClean="0">
                <a:solidFill>
                  <a:srgbClr val="2342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In PolItIcs TopIcs</a:t>
            </a:r>
            <a:endParaRPr lang="tr-TR" sz="4000" dirty="0">
              <a:solidFill>
                <a:srgbClr val="234271"/>
              </a:solidFill>
              <a:latin typeface="Calibri"/>
              <a:cs typeface="Calibri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029" dirty="0">
                <a:solidFill>
                  <a:srgbClr val="234271"/>
                </a:solidFill>
                <a:latin typeface="Calibri"/>
                <a:cs typeface="Calibri"/>
              </a:rPr>
              <a:t>Women’s political participation: history and trends</a:t>
            </a:r>
            <a:endParaRPr lang="en-US" dirty="0">
              <a:solidFill>
                <a:srgbClr val="234271"/>
              </a:solidFill>
              <a:latin typeface="Calibri"/>
              <a:cs typeface="Calibri"/>
            </a:endParaRPr>
          </a:p>
          <a:p>
            <a:pPr>
              <a:buFont typeface="Arial" charset="0"/>
              <a:buChar char="•"/>
              <a:defRPr/>
            </a:pPr>
            <a:r>
              <a:rPr lang="en-029" dirty="0">
                <a:solidFill>
                  <a:srgbClr val="234271"/>
                </a:solidFill>
                <a:latin typeface="Calibri"/>
                <a:cs typeface="Calibri"/>
              </a:rPr>
              <a:t>Benefits</a:t>
            </a:r>
            <a:endParaRPr lang="en-US" dirty="0">
              <a:solidFill>
                <a:srgbClr val="234271"/>
              </a:solidFill>
              <a:latin typeface="Calibri"/>
              <a:cs typeface="Calibri"/>
            </a:endParaRPr>
          </a:p>
          <a:p>
            <a:pPr>
              <a:buFont typeface="Arial" charset="0"/>
              <a:buChar char="•"/>
              <a:defRPr/>
            </a:pPr>
            <a:r>
              <a:rPr lang="en-029" dirty="0">
                <a:solidFill>
                  <a:srgbClr val="234271"/>
                </a:solidFill>
                <a:latin typeface="Calibri"/>
                <a:cs typeface="Calibri"/>
              </a:rPr>
              <a:t>Obstacles</a:t>
            </a:r>
            <a:endParaRPr lang="en-US" dirty="0">
              <a:solidFill>
                <a:srgbClr val="234271"/>
              </a:solidFill>
              <a:latin typeface="Calibri"/>
              <a:cs typeface="Calibri"/>
            </a:endParaRPr>
          </a:p>
          <a:p>
            <a:pPr>
              <a:buFont typeface="Arial" charset="0"/>
              <a:buChar char="•"/>
              <a:defRPr/>
            </a:pPr>
            <a:r>
              <a:rPr lang="en-029" dirty="0">
                <a:solidFill>
                  <a:srgbClr val="234271"/>
                </a:solidFill>
                <a:latin typeface="Calibri"/>
                <a:cs typeface="Calibri"/>
              </a:rPr>
              <a:t>Minimum conditions</a:t>
            </a:r>
            <a:endParaRPr lang="en-US" dirty="0">
              <a:solidFill>
                <a:srgbClr val="234271"/>
              </a:solidFill>
              <a:latin typeface="Calibri"/>
              <a:cs typeface="Calibri"/>
            </a:endParaRPr>
          </a:p>
          <a:p>
            <a:pPr>
              <a:buFont typeface="Arial" charset="0"/>
              <a:buChar char="•"/>
              <a:defRPr/>
            </a:pPr>
            <a:r>
              <a:rPr lang="en-029" dirty="0">
                <a:solidFill>
                  <a:srgbClr val="234271"/>
                </a:solidFill>
                <a:latin typeface="Calibri"/>
                <a:cs typeface="Calibri"/>
              </a:rPr>
              <a:t>International/regional/national frameworks</a:t>
            </a:r>
            <a:endParaRPr lang="en-US" dirty="0">
              <a:solidFill>
                <a:srgbClr val="234271"/>
              </a:solidFill>
              <a:latin typeface="Calibri"/>
              <a:cs typeface="Calibri"/>
            </a:endParaRPr>
          </a:p>
          <a:p>
            <a:pPr>
              <a:buFont typeface="Arial" charset="0"/>
              <a:buChar char="•"/>
              <a:defRPr/>
            </a:pPr>
            <a:r>
              <a:rPr lang="en-029" dirty="0">
                <a:solidFill>
                  <a:srgbClr val="234271"/>
                </a:solidFill>
                <a:latin typeface="Calibri"/>
                <a:cs typeface="Calibri"/>
              </a:rPr>
              <a:t>Impact of women's participation</a:t>
            </a:r>
            <a:endParaRPr lang="en-US" dirty="0">
              <a:solidFill>
                <a:srgbClr val="234271"/>
              </a:solidFill>
              <a:latin typeface="Calibri"/>
              <a:cs typeface="Calibri"/>
            </a:endParaRPr>
          </a:p>
          <a:p>
            <a:pPr>
              <a:buFont typeface="Arial" charset="0"/>
              <a:buChar char="•"/>
              <a:defRPr/>
            </a:pPr>
            <a:r>
              <a:rPr lang="en-029" dirty="0">
                <a:solidFill>
                  <a:srgbClr val="234271"/>
                </a:solidFill>
                <a:latin typeface="Calibri"/>
                <a:cs typeface="Calibri"/>
              </a:rPr>
              <a:t>Resources</a:t>
            </a:r>
            <a:endParaRPr lang="en-US" dirty="0">
              <a:solidFill>
                <a:srgbClr val="234271"/>
              </a:solidFill>
              <a:latin typeface="Calibri"/>
              <a:cs typeface="Calibri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75641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cap="all" dirty="0">
                <a:solidFill>
                  <a:srgbClr val="2342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Key Terms</a:t>
            </a:r>
            <a:endParaRPr lang="tr-TR" sz="4000" dirty="0">
              <a:solidFill>
                <a:srgbClr val="234271"/>
              </a:solidFill>
              <a:latin typeface="Calibri"/>
              <a:cs typeface="Calibri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r>
              <a:rPr lang="en-US" altLang="tr-TR" dirty="0">
                <a:solidFill>
                  <a:srgbClr val="234271"/>
                </a:solidFill>
                <a:latin typeface="Calibri"/>
                <a:cs typeface="Calibri"/>
              </a:rPr>
              <a:t>Empowerment</a:t>
            </a:r>
          </a:p>
          <a:p>
            <a:r>
              <a:rPr lang="en-US" altLang="tr-TR" dirty="0">
                <a:solidFill>
                  <a:srgbClr val="234271"/>
                </a:solidFill>
                <a:latin typeface="Calibri"/>
                <a:cs typeface="Calibri"/>
              </a:rPr>
              <a:t>Gender equality</a:t>
            </a:r>
          </a:p>
          <a:p>
            <a:r>
              <a:rPr lang="en-US" altLang="tr-TR" dirty="0">
                <a:solidFill>
                  <a:srgbClr val="234271"/>
                </a:solidFill>
                <a:latin typeface="Calibri"/>
                <a:cs typeface="Calibri"/>
              </a:rPr>
              <a:t>Critical mass</a:t>
            </a:r>
          </a:p>
          <a:p>
            <a:r>
              <a:rPr lang="en-US" altLang="tr-TR" dirty="0">
                <a:solidFill>
                  <a:srgbClr val="234271"/>
                </a:solidFill>
                <a:latin typeface="Calibri"/>
                <a:cs typeface="Calibri"/>
              </a:rPr>
              <a:t>Quota</a:t>
            </a:r>
          </a:p>
          <a:p>
            <a:r>
              <a:rPr lang="en-US" altLang="tr-TR" dirty="0">
                <a:solidFill>
                  <a:srgbClr val="234271"/>
                </a:solidFill>
                <a:latin typeface="Calibri"/>
                <a:cs typeface="Calibri"/>
              </a:rPr>
              <a:t>First past the post (FPTP)</a:t>
            </a:r>
          </a:p>
          <a:p>
            <a:r>
              <a:rPr lang="en-US" altLang="tr-TR" dirty="0">
                <a:solidFill>
                  <a:srgbClr val="234271"/>
                </a:solidFill>
                <a:latin typeface="Calibri"/>
                <a:cs typeface="Calibri"/>
              </a:rPr>
              <a:t>Proportional representation (PR)</a:t>
            </a:r>
          </a:p>
          <a:p>
            <a:r>
              <a:rPr lang="en-US" altLang="tr-TR" dirty="0">
                <a:solidFill>
                  <a:srgbClr val="234271"/>
                </a:solidFill>
                <a:latin typeface="Calibri"/>
                <a:cs typeface="Calibri"/>
              </a:rPr>
              <a:t>Transparency</a:t>
            </a:r>
          </a:p>
          <a:p>
            <a:r>
              <a:rPr lang="en-US" altLang="tr-TR" dirty="0">
                <a:solidFill>
                  <a:srgbClr val="234271"/>
                </a:solidFill>
                <a:latin typeface="Calibri"/>
                <a:cs typeface="Calibri"/>
              </a:rPr>
              <a:t>Caucus</a:t>
            </a:r>
          </a:p>
          <a:p>
            <a:endParaRPr lang="tr-TR" dirty="0"/>
          </a:p>
        </p:txBody>
      </p:sp>
      <p:pic>
        <p:nvPicPr>
          <p:cNvPr id="5" name="Picture 8" descr="C:\Users\Amy\Desktop\NED Modules\NDI Photos\Katie Croake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92896"/>
            <a:ext cx="3189287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736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2342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OVERALL GLOBAL TRENDS</a:t>
            </a:r>
            <a:endParaRPr lang="tr-TR" sz="4000" dirty="0">
              <a:solidFill>
                <a:srgbClr val="234271"/>
              </a:solidFill>
              <a:latin typeface="Calibri"/>
              <a:cs typeface="Calibri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rgbClr val="003366"/>
                </a:solidFill>
                <a:latin typeface="Calibri"/>
                <a:cs typeface="Calibri"/>
              </a:rPr>
              <a:t>Reaching parity in primary education but…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>
              <a:solidFill>
                <a:srgbClr val="003366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dirty="0">
                <a:solidFill>
                  <a:srgbClr val="003366"/>
                </a:solidFill>
                <a:latin typeface="Calibri"/>
                <a:cs typeface="Calibri"/>
              </a:rPr>
              <a:t>2/3 of illiterate adults are women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dirty="0">
                <a:solidFill>
                  <a:srgbClr val="003366"/>
                </a:solidFill>
                <a:latin typeface="Calibri"/>
                <a:cs typeface="Calibri"/>
              </a:rPr>
              <a:t>Women’s wages are 70-90% those of men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dirty="0">
                <a:solidFill>
                  <a:srgbClr val="003366"/>
                </a:solidFill>
                <a:latin typeface="Calibri"/>
                <a:cs typeface="Calibri"/>
              </a:rPr>
              <a:t>Women spend at least twice as much time as men on domestic work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>
              <a:solidFill>
                <a:srgbClr val="003366"/>
              </a:solidFill>
              <a:latin typeface="Calibri"/>
              <a:cs typeface="Calibri"/>
            </a:endParaRPr>
          </a:p>
          <a:p>
            <a:endParaRPr lang="tr-TR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1790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OVERALL GLOBAL TRENDS</a:t>
            </a:r>
            <a:endParaRPr lang="tr-TR" sz="4000" dirty="0">
              <a:latin typeface="Calibri"/>
              <a:cs typeface="Calibri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dirty="0">
                <a:solidFill>
                  <a:srgbClr val="234271"/>
                </a:solidFill>
                <a:latin typeface="Calibri"/>
                <a:cs typeface="Calibri"/>
              </a:rPr>
              <a:t>Rates of physical violence vary from several percent to over 59%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dirty="0">
                <a:solidFill>
                  <a:srgbClr val="234271"/>
                </a:solidFill>
                <a:latin typeface="Calibri"/>
                <a:cs typeface="Calibri"/>
              </a:rPr>
              <a:t>Gender digital divide 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dirty="0">
                <a:solidFill>
                  <a:srgbClr val="234271"/>
                </a:solidFill>
                <a:latin typeface="Calibri"/>
                <a:cs typeface="Calibri"/>
              </a:rPr>
              <a:t>Women more likely to live in poverty </a:t>
            </a:r>
          </a:p>
          <a:p>
            <a:endParaRPr lang="tr-TR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61048"/>
            <a:ext cx="2971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094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2342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EXERCISE</a:t>
            </a:r>
            <a:endParaRPr lang="tr-TR" sz="4000" dirty="0">
              <a:solidFill>
                <a:srgbClr val="234271"/>
              </a:solidFill>
              <a:latin typeface="Calibri"/>
              <a:cs typeface="Calibri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altLang="tr-TR" dirty="0">
                <a:solidFill>
                  <a:srgbClr val="234271"/>
                </a:solidFill>
                <a:latin typeface="Calibri"/>
                <a:cs typeface="Calibri"/>
              </a:rPr>
              <a:t>Women in Politics Quiz</a:t>
            </a:r>
          </a:p>
          <a:p>
            <a:endParaRPr lang="en-US" altLang="tr-TR" sz="2000" dirty="0"/>
          </a:p>
          <a:p>
            <a:endParaRPr lang="tr-TR" dirty="0"/>
          </a:p>
        </p:txBody>
      </p:sp>
      <p:pic>
        <p:nvPicPr>
          <p:cNvPr id="4" name="Picture 9" descr="http://suffrage-centennial.org/wp-content/uploads/2013/01/6-Suffragist-Picketing4.jpg?purpose=audit&amp;gsCacheBusterID=1229904000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48880"/>
            <a:ext cx="43513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065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2342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REGIONAL TRENDS</a:t>
            </a:r>
            <a:endParaRPr lang="tr-TR" sz="4000" dirty="0">
              <a:solidFill>
                <a:srgbClr val="234271"/>
              </a:solidFill>
              <a:latin typeface="Calibri"/>
              <a:cs typeface="Calibri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43608" y="1772816"/>
            <a:ext cx="7696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3200" dirty="0">
                <a:latin typeface="+mn-lt"/>
                <a:cs typeface="+mn-cs"/>
              </a:rPr>
              <a:t>		</a:t>
            </a:r>
            <a:r>
              <a:rPr lang="en-US" sz="2600" dirty="0">
                <a:solidFill>
                  <a:srgbClr val="234271"/>
                </a:solidFill>
                <a:latin typeface="Calibri"/>
                <a:cs typeface="Calibri"/>
              </a:rPr>
              <a:t>	Rank	   Lower   Upper	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rgbClr val="234271"/>
                </a:solidFill>
                <a:latin typeface="Calibri"/>
                <a:cs typeface="Calibri"/>
              </a:rPr>
              <a:t>Kosovo		24	   31.8%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rgbClr val="234271"/>
                </a:solidFill>
                <a:latin typeface="Calibri"/>
                <a:cs typeface="Calibri"/>
              </a:rPr>
              <a:t>Macedonia	26	   30.9%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rgbClr val="234271"/>
                </a:solidFill>
                <a:latin typeface="Calibri"/>
                <a:cs typeface="Calibri"/>
              </a:rPr>
              <a:t>Serbia		56	   22%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rgbClr val="234271"/>
                </a:solidFill>
                <a:latin typeface="Calibri"/>
                <a:cs typeface="Calibri"/>
              </a:rPr>
              <a:t>Bulgaria		61	   20.8%	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rgbClr val="234271"/>
                </a:solidFill>
                <a:latin typeface="Calibri"/>
                <a:cs typeface="Calibri"/>
              </a:rPr>
              <a:t>Slovakia		80	   16%			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rgbClr val="234271"/>
                </a:solidFill>
                <a:latin typeface="Calibri"/>
                <a:cs typeface="Calibri"/>
              </a:rPr>
              <a:t>Romania	</a:t>
            </a:r>
            <a:r>
              <a:rPr lang="en-US" sz="2600" dirty="0" smtClean="0">
                <a:solidFill>
                  <a:srgbClr val="234271"/>
                </a:solidFill>
                <a:latin typeface="Calibri"/>
                <a:cs typeface="Calibri"/>
              </a:rPr>
              <a:t>           103</a:t>
            </a:r>
            <a:r>
              <a:rPr lang="en-US" sz="2600" dirty="0">
                <a:solidFill>
                  <a:srgbClr val="234271"/>
                </a:solidFill>
                <a:latin typeface="Calibri"/>
                <a:cs typeface="Calibri"/>
              </a:rPr>
              <a:t>	   11.2%	 5.9%</a:t>
            </a:r>
            <a:endParaRPr lang="fr-FR" sz="2600" dirty="0">
              <a:solidFill>
                <a:srgbClr val="234271"/>
              </a:solidFill>
              <a:latin typeface="Calibri"/>
              <a:cs typeface="Calibri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76872"/>
            <a:ext cx="236855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745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2342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LOCAL TRENDS</a:t>
            </a:r>
            <a:endParaRPr lang="tr-TR" sz="4000" dirty="0">
              <a:solidFill>
                <a:srgbClr val="234271"/>
              </a:solidFill>
              <a:latin typeface="Calibri"/>
              <a:cs typeface="Calibri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467544" y="2420888"/>
            <a:ext cx="6781800" cy="31208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234271"/>
                </a:solidFill>
                <a:latin typeface="Calibri"/>
                <a:cs typeface="Calibri"/>
              </a:rPr>
              <a:t>1935: women’s political rights recognized</a:t>
            </a: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234271"/>
                </a:solidFill>
                <a:latin typeface="Calibri"/>
                <a:cs typeface="Calibri"/>
              </a:rPr>
              <a:t>Advances in parliament: from 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2400" dirty="0">
                <a:solidFill>
                  <a:srgbClr val="234271"/>
                </a:solidFill>
                <a:latin typeface="Calibri"/>
                <a:cs typeface="Calibri"/>
              </a:rPr>
              <a:t>	 9% to 14%</a:t>
            </a: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234271"/>
                </a:solidFill>
                <a:latin typeface="Calibri"/>
                <a:cs typeface="Calibri"/>
              </a:rPr>
              <a:t>1 parliamentary committee 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2400" dirty="0">
                <a:solidFill>
                  <a:srgbClr val="234271"/>
                </a:solidFill>
                <a:latin typeface="Calibri"/>
                <a:cs typeface="Calibri"/>
              </a:rPr>
              <a:t>	chair</a:t>
            </a: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234271"/>
                </a:solidFill>
                <a:latin typeface="Calibri"/>
                <a:cs typeface="Calibri"/>
              </a:rPr>
              <a:t>1 of 26 ministries headed by a woman </a:t>
            </a: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234271"/>
                </a:solidFill>
                <a:latin typeface="Calibri"/>
                <a:cs typeface="Calibri"/>
              </a:rPr>
              <a:t>Men hold 82% of executive positions</a:t>
            </a:r>
          </a:p>
        </p:txBody>
      </p:sp>
      <p:pic>
        <p:nvPicPr>
          <p:cNvPr id="5" name="Picture 9" descr="http://www.lib.utexas.edu/maps/middle_east_and_asia/turkey_pol_2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133600"/>
            <a:ext cx="2667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260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772816"/>
            <a:ext cx="8496944" cy="214692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European Political Parties and Gender Equality</a:t>
            </a:r>
            <a:r>
              <a:rPr lang="tr-TR" sz="3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sz="3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Women’s representation in </a:t>
            </a:r>
            <a:r>
              <a:rPr lang="tr-TR" sz="32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  <a:endParaRPr lang="en-US" sz="32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01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2342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EXERCISE</a:t>
            </a:r>
            <a:endParaRPr lang="tr-TR" sz="4000" dirty="0">
              <a:solidFill>
                <a:srgbClr val="234271"/>
              </a:solidFill>
              <a:latin typeface="Calibri"/>
              <a:cs typeface="Calibri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tr-TR" dirty="0">
                <a:solidFill>
                  <a:srgbClr val="234271"/>
                </a:solidFill>
                <a:latin typeface="Calibri"/>
                <a:cs typeface="Calibri"/>
              </a:rPr>
              <a:t>Brainstorm: </a:t>
            </a:r>
            <a:r>
              <a:rPr lang="en-US" altLang="tr-TR" b="1" dirty="0">
                <a:solidFill>
                  <a:srgbClr val="234271"/>
                </a:solidFill>
                <a:latin typeface="Calibri"/>
                <a:cs typeface="Calibri"/>
              </a:rPr>
              <a:t>Why</a:t>
            </a:r>
            <a:r>
              <a:rPr lang="en-US" altLang="tr-TR" dirty="0">
                <a:solidFill>
                  <a:srgbClr val="234271"/>
                </a:solidFill>
                <a:latin typeface="Calibri"/>
                <a:cs typeface="Calibri"/>
              </a:rPr>
              <a:t> women?</a:t>
            </a:r>
          </a:p>
          <a:p>
            <a:endParaRPr lang="tr-TR" dirty="0"/>
          </a:p>
        </p:txBody>
      </p:sp>
      <p:pic>
        <p:nvPicPr>
          <p:cNvPr id="4" name="Picture 8" descr="C:\Users\Amy\Desktop\NED Modules\NDI Photos\4465649502_a75a75a0d4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62200"/>
            <a:ext cx="4876800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602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600200"/>
          </a:xfrm>
        </p:spPr>
        <p:txBody>
          <a:bodyPr/>
          <a:lstStyle/>
          <a:p>
            <a:r>
              <a:rPr lang="en-US" sz="4000" dirty="0">
                <a:solidFill>
                  <a:srgbClr val="2342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WOMEN’S POLITICAL PARTICIPATION: BENEFITS</a:t>
            </a:r>
            <a:endParaRPr lang="tr-TR" sz="4000" dirty="0">
              <a:solidFill>
                <a:srgbClr val="234271"/>
              </a:solidFill>
              <a:latin typeface="Calibri"/>
              <a:cs typeface="Calibri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11560" y="2492896"/>
            <a:ext cx="7924800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altLang="tr-TR" dirty="0" smtClean="0">
                <a:solidFill>
                  <a:srgbClr val="234271"/>
                </a:solidFill>
                <a:latin typeface="Calibri"/>
                <a:cs typeface="Calibri"/>
              </a:rPr>
              <a:t>Higher standards of living</a:t>
            </a:r>
          </a:p>
          <a:p>
            <a:r>
              <a:rPr lang="en-US" altLang="tr-TR" dirty="0" smtClean="0">
                <a:solidFill>
                  <a:srgbClr val="234271"/>
                </a:solidFill>
                <a:latin typeface="Calibri"/>
                <a:cs typeface="Calibri"/>
              </a:rPr>
              <a:t>Concerns of marginalized voters represented</a:t>
            </a:r>
          </a:p>
          <a:p>
            <a:r>
              <a:rPr lang="en-US" altLang="tr-TR" dirty="0" smtClean="0">
                <a:solidFill>
                  <a:srgbClr val="234271"/>
                </a:solidFill>
                <a:latin typeface="Calibri"/>
                <a:cs typeface="Calibri"/>
              </a:rPr>
              <a:t>Collaborative leadership styles</a:t>
            </a:r>
          </a:p>
          <a:p>
            <a:r>
              <a:rPr lang="en-US" altLang="tr-TR" dirty="0" smtClean="0">
                <a:solidFill>
                  <a:srgbClr val="234271"/>
                </a:solidFill>
                <a:latin typeface="Calibri"/>
                <a:cs typeface="Calibri"/>
              </a:rPr>
              <a:t>Work across party lines</a:t>
            </a:r>
          </a:p>
          <a:p>
            <a:r>
              <a:rPr lang="en-US" altLang="tr-TR" dirty="0" smtClean="0">
                <a:solidFill>
                  <a:srgbClr val="234271"/>
                </a:solidFill>
                <a:latin typeface="Calibri"/>
                <a:cs typeface="Calibri"/>
              </a:rPr>
              <a:t>Peace building</a:t>
            </a:r>
          </a:p>
          <a:p>
            <a:r>
              <a:rPr lang="en-US" altLang="tr-TR" dirty="0" smtClean="0">
                <a:solidFill>
                  <a:srgbClr val="234271"/>
                </a:solidFill>
                <a:latin typeface="Calibri"/>
                <a:cs typeface="Calibri"/>
              </a:rPr>
              <a:t>Better decisions</a:t>
            </a:r>
          </a:p>
          <a:p>
            <a:pPr>
              <a:lnSpc>
                <a:spcPct val="90000"/>
              </a:lnSpc>
            </a:pPr>
            <a:endParaRPr lang="en-US" altLang="tr-TR" sz="3000" dirty="0" smtClean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36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2342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BENEFITS</a:t>
            </a:r>
            <a:endParaRPr lang="tr-TR" sz="4000" dirty="0">
              <a:solidFill>
                <a:srgbClr val="234271"/>
              </a:solidFill>
              <a:latin typeface="Calibri"/>
              <a:cs typeface="Calibri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solidFill>
                  <a:srgbClr val="234271"/>
                </a:solidFill>
                <a:latin typeface="Calibri"/>
                <a:cs typeface="Calibri"/>
              </a:rPr>
              <a:t>“Success without democracy is  improbable. Democracy without women is impossible.”</a:t>
            </a:r>
          </a:p>
          <a:p>
            <a:pPr algn="just">
              <a:defRPr/>
            </a:pPr>
            <a:r>
              <a:rPr lang="en-US" dirty="0">
                <a:solidFill>
                  <a:srgbClr val="234271"/>
                </a:solidFill>
                <a:latin typeface="Calibri"/>
                <a:cs typeface="Calibri"/>
              </a:rPr>
              <a:t>“The political participation of women results in tangible gains for democracy, including greater responsiveness to citizen needs, increased cooperation across party and ethnic lines, and more sustainable peace.</a:t>
            </a:r>
            <a:r>
              <a:rPr lang="en-US" dirty="0" smtClean="0">
                <a:solidFill>
                  <a:srgbClr val="234271"/>
                </a:solidFill>
                <a:latin typeface="Calibri"/>
                <a:cs typeface="Calibri"/>
              </a:rPr>
              <a:t>”</a:t>
            </a:r>
          </a:p>
          <a:p>
            <a:pPr marL="0" indent="0" algn="just">
              <a:buNone/>
              <a:defRPr/>
            </a:pPr>
            <a:r>
              <a:rPr lang="en-US" dirty="0">
                <a:solidFill>
                  <a:srgbClr val="234271"/>
                </a:solidFill>
                <a:latin typeface="Calibri"/>
                <a:cs typeface="Calibri"/>
              </a:rPr>
              <a:t>	</a:t>
            </a:r>
            <a:r>
              <a:rPr lang="en-US" dirty="0" smtClean="0">
                <a:solidFill>
                  <a:srgbClr val="234271"/>
                </a:solidFill>
                <a:latin typeface="Calibri"/>
                <a:cs typeface="Calibri"/>
              </a:rPr>
              <a:t>				  </a:t>
            </a:r>
            <a:r>
              <a:rPr lang="en-US" dirty="0">
                <a:solidFill>
                  <a:srgbClr val="234271"/>
                </a:solidFill>
                <a:latin typeface="Calibri"/>
                <a:cs typeface="Calibri"/>
              </a:rPr>
              <a:t>- Madeleine K. Albright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65546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2342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WOMEN IN POLITICS: VOTERS</a:t>
            </a:r>
            <a:endParaRPr lang="tr-TR" sz="4000" dirty="0">
              <a:solidFill>
                <a:srgbClr val="234271"/>
              </a:solidFill>
              <a:latin typeface="Calibri"/>
              <a:cs typeface="Calibri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dirty="0">
                <a:solidFill>
                  <a:srgbClr val="234271"/>
                </a:solidFill>
                <a:latin typeface="Calibri"/>
                <a:cs typeface="Calibri"/>
              </a:rPr>
              <a:t>Fundamental right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dirty="0">
                <a:solidFill>
                  <a:srgbClr val="234271"/>
                </a:solidFill>
                <a:latin typeface="Calibri"/>
                <a:cs typeface="Calibri"/>
              </a:rPr>
              <a:t>Barriers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dirty="0">
                <a:solidFill>
                  <a:srgbClr val="234271"/>
                </a:solidFill>
                <a:latin typeface="Calibri"/>
                <a:cs typeface="Calibri"/>
              </a:rPr>
              <a:t>Voter and civic education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dirty="0">
                <a:solidFill>
                  <a:srgbClr val="234271"/>
                </a:solidFill>
                <a:latin typeface="Calibri"/>
                <a:cs typeface="Calibri"/>
              </a:rPr>
              <a:t>When women vote, women win</a:t>
            </a:r>
          </a:p>
          <a:p>
            <a:endParaRPr lang="tr-TR" dirty="0">
              <a:solidFill>
                <a:srgbClr val="234271"/>
              </a:solidFill>
              <a:latin typeface="Calibri"/>
              <a:cs typeface="Calibri"/>
            </a:endParaRPr>
          </a:p>
        </p:txBody>
      </p:sp>
      <p:pic>
        <p:nvPicPr>
          <p:cNvPr id="4" name="Picture 7" descr="C:\Users\Amy\Desktop\NED Modules\NDI Photos\7515012704_3e7d57760f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01008"/>
            <a:ext cx="36576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71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WOMEN IN POLITICAL PARTIES</a:t>
            </a:r>
            <a:endParaRPr lang="tr-TR" sz="3600" dirty="0">
              <a:latin typeface="Calibri"/>
              <a:cs typeface="Calibri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dirty="0">
                <a:solidFill>
                  <a:srgbClr val="234271"/>
                </a:solidFill>
                <a:latin typeface="Calibri"/>
                <a:cs typeface="Calibri"/>
              </a:rPr>
              <a:t>Importance of women as party members and leaders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dirty="0">
                <a:solidFill>
                  <a:srgbClr val="234271"/>
                </a:solidFill>
                <a:latin typeface="Calibri"/>
                <a:cs typeface="Calibri"/>
              </a:rPr>
              <a:t>Benefits to the party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dirty="0">
                <a:solidFill>
                  <a:srgbClr val="234271"/>
                </a:solidFill>
                <a:latin typeface="Calibri"/>
                <a:cs typeface="Calibri"/>
              </a:rPr>
              <a:t>Women’s wings</a:t>
            </a:r>
          </a:p>
          <a:p>
            <a:endParaRPr lang="tr-TR" dirty="0"/>
          </a:p>
        </p:txBody>
      </p:sp>
      <p:pic>
        <p:nvPicPr>
          <p:cNvPr id="4" name="Picture 7" descr="C:\Users\Amy\Desktop\NED Modules\NDI Photos\AH Photos\PICT72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42900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06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2342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WOMEN IN CIVIL SOCIETY</a:t>
            </a:r>
            <a:endParaRPr lang="tr-TR" sz="4000" dirty="0">
              <a:solidFill>
                <a:srgbClr val="234271"/>
              </a:solidFill>
              <a:latin typeface="Calibri"/>
              <a:cs typeface="Calibri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rgbClr val="234271"/>
                </a:solidFill>
                <a:latin typeface="Calibri"/>
                <a:cs typeface="Calibri"/>
              </a:rPr>
              <a:t>Women as agents of change</a:t>
            </a:r>
          </a:p>
          <a:p>
            <a:pPr lvl="1"/>
            <a:endParaRPr lang="tr-TR" dirty="0"/>
          </a:p>
        </p:txBody>
      </p:sp>
      <p:pic>
        <p:nvPicPr>
          <p:cNvPr id="4" name="Picture 8" descr="C:\Users\Amy\Desktop\NED Modules\NDI Photos\6258277573_eabee5d998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08920"/>
            <a:ext cx="4949825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856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11560"/>
          </a:xfrm>
        </p:spPr>
        <p:txBody>
          <a:bodyPr/>
          <a:lstStyle/>
          <a:p>
            <a:r>
              <a:rPr lang="en-US" sz="4000" dirty="0">
                <a:solidFill>
                  <a:srgbClr val="2342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OBSTACLES TO WOMEN’S POLITICAL PARTICIPATION</a:t>
            </a:r>
            <a:endParaRPr lang="tr-TR" sz="4000" dirty="0">
              <a:solidFill>
                <a:srgbClr val="234271"/>
              </a:solidFill>
              <a:latin typeface="Calibri"/>
              <a:cs typeface="Calibri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tr-TR" dirty="0">
                <a:solidFill>
                  <a:srgbClr val="234271"/>
                </a:solidFill>
                <a:latin typeface="Calibri"/>
                <a:cs typeface="Calibri"/>
              </a:rPr>
              <a:t>Structural</a:t>
            </a:r>
          </a:p>
          <a:p>
            <a:pPr lvl="1"/>
            <a:r>
              <a:rPr lang="en-US" altLang="tr-TR" sz="2400" dirty="0">
                <a:solidFill>
                  <a:srgbClr val="234271"/>
                </a:solidFill>
                <a:latin typeface="Calibri"/>
                <a:cs typeface="Calibri"/>
              </a:rPr>
              <a:t>Legal</a:t>
            </a:r>
          </a:p>
          <a:p>
            <a:pPr lvl="1"/>
            <a:r>
              <a:rPr lang="en-US" altLang="tr-TR" sz="2400" dirty="0">
                <a:solidFill>
                  <a:srgbClr val="234271"/>
                </a:solidFill>
                <a:latin typeface="Calibri"/>
                <a:cs typeface="Calibri"/>
              </a:rPr>
              <a:t>Economic</a:t>
            </a:r>
          </a:p>
          <a:p>
            <a:pPr lvl="1"/>
            <a:r>
              <a:rPr lang="en-US" altLang="tr-TR" sz="2400" dirty="0">
                <a:solidFill>
                  <a:srgbClr val="234271"/>
                </a:solidFill>
                <a:latin typeface="Calibri"/>
                <a:cs typeface="Calibri"/>
              </a:rPr>
              <a:t>Educational</a:t>
            </a:r>
          </a:p>
          <a:p>
            <a:r>
              <a:rPr lang="en-US" altLang="tr-TR" dirty="0">
                <a:solidFill>
                  <a:srgbClr val="234271"/>
                </a:solidFill>
                <a:latin typeface="Calibri"/>
                <a:cs typeface="Calibri"/>
              </a:rPr>
              <a:t>Social/cultural/religious</a:t>
            </a:r>
          </a:p>
          <a:p>
            <a:r>
              <a:rPr lang="en-US" altLang="tr-TR" dirty="0">
                <a:solidFill>
                  <a:srgbClr val="234271"/>
                </a:solidFill>
                <a:latin typeface="Calibri"/>
                <a:cs typeface="Calibri"/>
              </a:rPr>
              <a:t>Time and space</a:t>
            </a:r>
          </a:p>
          <a:p>
            <a:r>
              <a:rPr lang="en-US" altLang="tr-TR" dirty="0">
                <a:solidFill>
                  <a:srgbClr val="234271"/>
                </a:solidFill>
                <a:latin typeface="Calibri"/>
                <a:cs typeface="Calibri"/>
              </a:rPr>
              <a:t>Physical security</a:t>
            </a:r>
          </a:p>
          <a:p>
            <a:r>
              <a:rPr lang="en-US" altLang="tr-TR" dirty="0">
                <a:solidFill>
                  <a:srgbClr val="234271"/>
                </a:solidFill>
                <a:latin typeface="Calibri"/>
                <a:cs typeface="Calibri"/>
              </a:rPr>
              <a:t>Lack of confidence</a:t>
            </a:r>
          </a:p>
          <a:p>
            <a:endParaRPr lang="tr-TR" dirty="0">
              <a:solidFill>
                <a:srgbClr val="23427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32755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MINIMUM CONDITIONS FOR POLITICAL PARTICIPATION</a:t>
            </a:r>
            <a:endParaRPr lang="tr-TR" sz="3600" dirty="0">
              <a:latin typeface="Calibri"/>
              <a:cs typeface="Calibri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tr-TR" dirty="0">
                <a:solidFill>
                  <a:srgbClr val="234271"/>
                </a:solidFill>
                <a:latin typeface="Calibri"/>
                <a:cs typeface="Calibri"/>
              </a:rPr>
              <a:t>Access to positions of power</a:t>
            </a:r>
          </a:p>
          <a:p>
            <a:r>
              <a:rPr lang="en-US" altLang="tr-TR" dirty="0">
                <a:solidFill>
                  <a:srgbClr val="234271"/>
                </a:solidFill>
                <a:latin typeface="Calibri"/>
                <a:cs typeface="Calibri"/>
              </a:rPr>
              <a:t>Transparency</a:t>
            </a:r>
          </a:p>
          <a:p>
            <a:r>
              <a:rPr lang="en-US" altLang="tr-TR" dirty="0">
                <a:solidFill>
                  <a:srgbClr val="234271"/>
                </a:solidFill>
                <a:latin typeface="Calibri"/>
                <a:cs typeface="Calibri"/>
              </a:rPr>
              <a:t>Changing cultural norms</a:t>
            </a:r>
          </a:p>
          <a:p>
            <a:r>
              <a:rPr lang="en-US" altLang="tr-TR" dirty="0">
                <a:solidFill>
                  <a:srgbClr val="234271"/>
                </a:solidFill>
                <a:latin typeface="Calibri"/>
                <a:cs typeface="Calibri"/>
              </a:rPr>
              <a:t>Women’s economic empowerment</a:t>
            </a:r>
          </a:p>
          <a:p>
            <a:r>
              <a:rPr lang="en-US" altLang="tr-TR" dirty="0">
                <a:solidFill>
                  <a:srgbClr val="234271"/>
                </a:solidFill>
                <a:latin typeface="Calibri"/>
                <a:cs typeface="Calibri"/>
              </a:rPr>
              <a:t>Political will</a:t>
            </a:r>
          </a:p>
          <a:p>
            <a:endParaRPr lang="tr-TR" dirty="0">
              <a:solidFill>
                <a:srgbClr val="234271"/>
              </a:solidFill>
              <a:latin typeface="Calibri"/>
              <a:cs typeface="Calibri"/>
            </a:endParaRPr>
          </a:p>
        </p:txBody>
      </p:sp>
      <p:pic>
        <p:nvPicPr>
          <p:cNvPr id="4" name="Picture 7" descr="C:\Users\Amy\Desktop\NED Modules\NDI Photos\AH Photos\Presidential Candid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57400"/>
            <a:ext cx="381000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264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2342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MINIMUM CONDITIONS</a:t>
            </a:r>
            <a:endParaRPr lang="tr-TR" sz="4000" dirty="0">
              <a:solidFill>
                <a:srgbClr val="234271"/>
              </a:solidFill>
              <a:latin typeface="Calibri"/>
              <a:cs typeface="Calibri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tr-TR" dirty="0">
                <a:solidFill>
                  <a:srgbClr val="234271"/>
                </a:solidFill>
                <a:latin typeface="Calibri"/>
                <a:cs typeface="Calibri"/>
              </a:rPr>
              <a:t>Voice</a:t>
            </a:r>
          </a:p>
          <a:p>
            <a:pPr lvl="1"/>
            <a:r>
              <a:rPr lang="en-US" altLang="tr-TR" sz="2400" dirty="0">
                <a:solidFill>
                  <a:srgbClr val="234271"/>
                </a:solidFill>
                <a:latin typeface="Calibri"/>
                <a:cs typeface="Calibri"/>
              </a:rPr>
              <a:t>Empowerment</a:t>
            </a:r>
          </a:p>
          <a:p>
            <a:pPr lvl="1"/>
            <a:r>
              <a:rPr lang="en-US" altLang="tr-TR" sz="2400" dirty="0">
                <a:solidFill>
                  <a:srgbClr val="234271"/>
                </a:solidFill>
                <a:latin typeface="Calibri"/>
                <a:cs typeface="Calibri"/>
              </a:rPr>
              <a:t>Critical mass</a:t>
            </a:r>
          </a:p>
          <a:p>
            <a:r>
              <a:rPr lang="en-US" altLang="tr-TR" dirty="0">
                <a:solidFill>
                  <a:srgbClr val="234271"/>
                </a:solidFill>
                <a:latin typeface="Calibri"/>
                <a:cs typeface="Calibri"/>
              </a:rPr>
              <a:t>Access</a:t>
            </a:r>
          </a:p>
          <a:p>
            <a:pPr lvl="1"/>
            <a:r>
              <a:rPr lang="en-US" altLang="tr-TR" sz="2400" dirty="0">
                <a:solidFill>
                  <a:srgbClr val="234271"/>
                </a:solidFill>
                <a:latin typeface="Calibri"/>
                <a:cs typeface="Calibri"/>
              </a:rPr>
              <a:t>Representative resources</a:t>
            </a:r>
          </a:p>
          <a:p>
            <a:pPr lvl="1"/>
            <a:r>
              <a:rPr lang="en-US" altLang="tr-TR" sz="2400" dirty="0">
                <a:solidFill>
                  <a:srgbClr val="234271"/>
                </a:solidFill>
                <a:latin typeface="Calibri"/>
                <a:cs typeface="Calibri"/>
              </a:rPr>
              <a:t>Material and economic resources</a:t>
            </a:r>
          </a:p>
          <a:p>
            <a:pPr lvl="1"/>
            <a:r>
              <a:rPr lang="en-US" altLang="tr-TR" sz="2400" dirty="0">
                <a:solidFill>
                  <a:srgbClr val="234271"/>
                </a:solidFill>
                <a:latin typeface="Calibri"/>
                <a:cs typeface="Calibri"/>
              </a:rPr>
              <a:t>Democratic/cultural space</a:t>
            </a:r>
          </a:p>
          <a:p>
            <a:pPr lvl="1"/>
            <a:r>
              <a:rPr lang="en-US" altLang="tr-TR" sz="2400" dirty="0">
                <a:solidFill>
                  <a:srgbClr val="234271"/>
                </a:solidFill>
                <a:latin typeface="Calibri"/>
                <a:cs typeface="Calibri"/>
              </a:rPr>
              <a:t>Information – gender-disaggregated</a:t>
            </a:r>
          </a:p>
          <a:p>
            <a:r>
              <a:rPr lang="en-US" altLang="tr-TR" dirty="0">
                <a:solidFill>
                  <a:srgbClr val="234271"/>
                </a:solidFill>
                <a:latin typeface="Calibri"/>
                <a:cs typeface="Calibri"/>
              </a:rPr>
              <a:t>Capacity</a:t>
            </a:r>
          </a:p>
          <a:p>
            <a:endParaRPr lang="tr-TR" dirty="0">
              <a:solidFill>
                <a:srgbClr val="23427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8023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24136"/>
          </a:xfrm>
        </p:spPr>
        <p:txBody>
          <a:bodyPr/>
          <a:lstStyle/>
          <a:p>
            <a:r>
              <a:rPr lang="en-GB" sz="4000" b="1" dirty="0">
                <a:solidFill>
                  <a:srgbClr val="234271"/>
                </a:solidFill>
                <a:latin typeface="Calibri"/>
                <a:ea typeface="ＭＳ Ｐゴシック" panose="020B0600070205080204" pitchFamily="34" charset="-128"/>
                <a:cs typeface="Calibri"/>
              </a:rPr>
              <a:t>Known Barriers</a:t>
            </a:r>
            <a:endParaRPr lang="tr-TR" sz="4000" dirty="0">
              <a:solidFill>
                <a:srgbClr val="234271"/>
              </a:solidFill>
              <a:latin typeface="Calibri"/>
              <a:cs typeface="Calibri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234271"/>
                </a:solidFill>
                <a:latin typeface="Calibri" panose="020F0502020204030204" pitchFamily="34" charset="0"/>
              </a:rPr>
              <a:t>The 5 C’s</a:t>
            </a:r>
          </a:p>
          <a:p>
            <a:endParaRPr lang="en-US" dirty="0">
              <a:solidFill>
                <a:srgbClr val="234271"/>
              </a:solidFill>
              <a:latin typeface="Calibri" panose="020F0502020204030204" pitchFamily="34" charset="0"/>
            </a:endParaRPr>
          </a:p>
          <a:p>
            <a:r>
              <a:rPr lang="en-US" b="1" dirty="0">
                <a:solidFill>
                  <a:srgbClr val="234271"/>
                </a:solidFill>
                <a:latin typeface="Calibri" panose="020F0502020204030204" pitchFamily="34" charset="0"/>
              </a:rPr>
              <a:t>CANDIDATE SELECTION</a:t>
            </a:r>
            <a:endParaRPr lang="en-US" dirty="0">
              <a:solidFill>
                <a:srgbClr val="234271"/>
              </a:solidFill>
              <a:latin typeface="Calibri" panose="020F0502020204030204" pitchFamily="34" charset="0"/>
            </a:endParaRPr>
          </a:p>
          <a:p>
            <a:endParaRPr lang="en-US" b="1" dirty="0">
              <a:solidFill>
                <a:srgbClr val="234271"/>
              </a:solidFill>
              <a:latin typeface="Calibri" panose="020F0502020204030204" pitchFamily="34" charset="0"/>
            </a:endParaRPr>
          </a:p>
          <a:p>
            <a:r>
              <a:rPr lang="en-US" b="1" dirty="0">
                <a:solidFill>
                  <a:srgbClr val="234271"/>
                </a:solidFill>
                <a:latin typeface="Calibri" panose="020F0502020204030204" pitchFamily="34" charset="0"/>
              </a:rPr>
              <a:t>CULTURE</a:t>
            </a:r>
            <a:endParaRPr lang="en-US" dirty="0">
              <a:solidFill>
                <a:srgbClr val="234271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rgbClr val="234271"/>
              </a:solidFill>
              <a:latin typeface="Calibri" panose="020F0502020204030204" pitchFamily="34" charset="0"/>
            </a:endParaRPr>
          </a:p>
          <a:p>
            <a:r>
              <a:rPr lang="en-US" b="1" dirty="0">
                <a:solidFill>
                  <a:srgbClr val="234271"/>
                </a:solidFill>
                <a:latin typeface="Calibri" panose="020F0502020204030204" pitchFamily="34" charset="0"/>
              </a:rPr>
              <a:t>CASH</a:t>
            </a:r>
            <a:r>
              <a:rPr lang="en-US" dirty="0">
                <a:solidFill>
                  <a:srgbClr val="234271"/>
                </a:solidFill>
                <a:latin typeface="Calibri" panose="020F0502020204030204" pitchFamily="34" charset="0"/>
              </a:rPr>
              <a:t> </a:t>
            </a:r>
          </a:p>
          <a:p>
            <a:endParaRPr lang="en-US" b="1" dirty="0">
              <a:solidFill>
                <a:srgbClr val="234271"/>
              </a:solidFill>
              <a:latin typeface="Calibri" panose="020F0502020204030204" pitchFamily="34" charset="0"/>
            </a:endParaRPr>
          </a:p>
          <a:p>
            <a:r>
              <a:rPr lang="en-US" b="1" dirty="0">
                <a:solidFill>
                  <a:srgbClr val="234271"/>
                </a:solidFill>
                <a:latin typeface="Calibri" panose="020F0502020204030204" pitchFamily="34" charset="0"/>
              </a:rPr>
              <a:t>CHILDCARE</a:t>
            </a:r>
          </a:p>
          <a:p>
            <a:endParaRPr lang="en-US" b="1" dirty="0">
              <a:solidFill>
                <a:srgbClr val="234271"/>
              </a:solidFill>
              <a:latin typeface="Calibri" panose="020F0502020204030204" pitchFamily="34" charset="0"/>
            </a:endParaRPr>
          </a:p>
          <a:p>
            <a:r>
              <a:rPr lang="en-US" b="1" dirty="0">
                <a:solidFill>
                  <a:srgbClr val="234271"/>
                </a:solidFill>
                <a:latin typeface="Calibri" panose="020F0502020204030204" pitchFamily="34" charset="0"/>
              </a:rPr>
              <a:t>CONFIDENCE</a:t>
            </a:r>
            <a:endParaRPr lang="en-US" dirty="0">
              <a:solidFill>
                <a:srgbClr val="234271"/>
              </a:solidFill>
              <a:latin typeface="Calibri" panose="020F0502020204030204" pitchFamily="34" charset="0"/>
            </a:endParaRPr>
          </a:p>
          <a:p>
            <a:endParaRPr lang="tr-TR" dirty="0">
              <a:solidFill>
                <a:srgbClr val="23427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988840"/>
            <a:ext cx="3577750" cy="407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13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BE" altLang="tr-TR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DEMOCRACY</a:t>
            </a:r>
            <a:br>
              <a:rPr lang="fr-BE" altLang="tr-TR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BE" altLang="tr-TR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HUMAN RIGHTS  </a:t>
            </a:r>
            <a:br>
              <a:rPr lang="fr-BE" altLang="tr-TR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BE" altLang="tr-TR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BE" altLang="tr-TR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BE" altLang="tr-TR" sz="28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without</a:t>
            </a:r>
            <a:r>
              <a:rPr lang="fr-BE" altLang="tr-TR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BE" altLang="tr-TR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BE" altLang="tr-TR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BE" altLang="tr-TR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BE" altLang="tr-TR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WOMEN</a:t>
            </a:r>
            <a:r>
              <a:rPr lang="fr-BE" altLang="ja-JP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´S RIGHTS</a:t>
            </a:r>
            <a:endParaRPr lang="tr-TR" sz="2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5753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864096"/>
          </a:xfrm>
        </p:spPr>
        <p:txBody>
          <a:bodyPr/>
          <a:lstStyle/>
          <a:p>
            <a:r>
              <a:rPr lang="en-GB" sz="4000" b="1" dirty="0">
                <a:solidFill>
                  <a:srgbClr val="234271"/>
                </a:solidFill>
                <a:latin typeface="Calibri"/>
                <a:ea typeface="ＭＳ Ｐゴシック" panose="020B0600070205080204" pitchFamily="34" charset="-128"/>
                <a:cs typeface="Calibri"/>
              </a:rPr>
              <a:t>Why it matters</a:t>
            </a:r>
            <a:endParaRPr lang="tr-TR" sz="4000" dirty="0">
              <a:solidFill>
                <a:srgbClr val="234271"/>
              </a:solidFill>
              <a:latin typeface="Calibri"/>
              <a:cs typeface="Calibri"/>
            </a:endParaRPr>
          </a:p>
        </p:txBody>
      </p:sp>
      <p:sp>
        <p:nvSpPr>
          <p:cNvPr id="4" name="Oval 3"/>
          <p:cNvSpPr/>
          <p:nvPr/>
        </p:nvSpPr>
        <p:spPr>
          <a:xfrm>
            <a:off x="467544" y="1988840"/>
            <a:ext cx="3600400" cy="3760631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547664" y="2636912"/>
            <a:ext cx="192002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00" b="1" dirty="0" smtClean="0">
                <a:solidFill>
                  <a:srgbClr val="234271"/>
                </a:solidFill>
                <a:latin typeface="Calibri" panose="020F0502020204030204" pitchFamily="34" charset="0"/>
              </a:rPr>
              <a:t>The 4 Ps</a:t>
            </a:r>
            <a:r>
              <a:rPr lang="en-US" sz="2600" b="1" dirty="0">
                <a:solidFill>
                  <a:srgbClr val="234271"/>
                </a:solidFill>
                <a:latin typeface="Calibri" panose="020F0502020204030204" pitchFamily="34" charset="0"/>
              </a:rPr>
              <a:t>: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234271"/>
                </a:solidFill>
                <a:latin typeface="Calibri" panose="020F0502020204030204" pitchFamily="34" charset="0"/>
              </a:rPr>
              <a:t>Process</a:t>
            </a:r>
            <a:endParaRPr lang="en-US" sz="2600" dirty="0">
              <a:solidFill>
                <a:srgbClr val="234271"/>
              </a:solidFill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234271"/>
                </a:solidFill>
                <a:latin typeface="Calibri" panose="020F0502020204030204" pitchFamily="34" charset="0"/>
              </a:rPr>
              <a:t>Priorities </a:t>
            </a:r>
            <a:endParaRPr lang="en-US" sz="2600" dirty="0">
              <a:solidFill>
                <a:srgbClr val="234271"/>
              </a:solidFill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234271"/>
                </a:solidFill>
                <a:latin typeface="Calibri" panose="020F0502020204030204" pitchFamily="34" charset="0"/>
              </a:rPr>
              <a:t>Policy </a:t>
            </a:r>
            <a:endParaRPr lang="en-US" sz="2600" dirty="0">
              <a:solidFill>
                <a:srgbClr val="234271"/>
              </a:solidFill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234271"/>
                </a:solidFill>
                <a:latin typeface="Calibri" panose="020F0502020204030204" pitchFamily="34" charset="0"/>
              </a:rPr>
              <a:t>Power</a:t>
            </a:r>
            <a:endParaRPr lang="en-US" sz="2600" dirty="0">
              <a:solidFill>
                <a:srgbClr val="234271"/>
              </a:solidFill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Right Arrow 6"/>
          <p:cNvSpPr/>
          <p:nvPr/>
        </p:nvSpPr>
        <p:spPr>
          <a:xfrm>
            <a:off x="3707904" y="2492896"/>
            <a:ext cx="1792705" cy="10226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890" y="2420888"/>
            <a:ext cx="3533110" cy="23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9466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80728"/>
          </a:xfrm>
        </p:spPr>
        <p:txBody>
          <a:bodyPr/>
          <a:lstStyle/>
          <a:p>
            <a:r>
              <a:rPr lang="en-GB" sz="4000" b="1" dirty="0">
                <a:solidFill>
                  <a:srgbClr val="234271"/>
                </a:solidFill>
                <a:latin typeface="Calibri"/>
                <a:ea typeface="ＭＳ Ｐゴシック" panose="020B0600070205080204" pitchFamily="34" charset="-128"/>
                <a:cs typeface="Calibri"/>
              </a:rPr>
              <a:t>SOLUTIONS</a:t>
            </a:r>
            <a:endParaRPr lang="tr-TR" sz="4000" dirty="0">
              <a:solidFill>
                <a:srgbClr val="234271"/>
              </a:solidFill>
              <a:latin typeface="Calibri"/>
              <a:cs typeface="Calibri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412776"/>
            <a:ext cx="4176464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dirty="0" smtClean="0">
                <a:solidFill>
                  <a:srgbClr val="234271"/>
                </a:solidFill>
                <a:latin typeface="Calibri"/>
                <a:cs typeface="Calibri"/>
              </a:rPr>
              <a:t>Gender Quota’s</a:t>
            </a:r>
          </a:p>
          <a:p>
            <a:pPr lvl="1"/>
            <a:r>
              <a:rPr lang="en-IE" sz="2400" dirty="0" smtClean="0">
                <a:solidFill>
                  <a:srgbClr val="234271"/>
                </a:solidFill>
                <a:latin typeface="Calibri"/>
                <a:cs typeface="Calibri"/>
              </a:rPr>
              <a:t>Electoral (Amendment) (Political Funding) Act 2012 </a:t>
            </a:r>
          </a:p>
          <a:p>
            <a:pPr lvl="1"/>
            <a:r>
              <a:rPr lang="en-IE" sz="2400" dirty="0" smtClean="0">
                <a:solidFill>
                  <a:srgbClr val="234271"/>
                </a:solidFill>
                <a:latin typeface="Calibri"/>
                <a:cs typeface="Calibri"/>
              </a:rPr>
              <a:t>30% quota for political party candidates at general election levels</a:t>
            </a:r>
          </a:p>
          <a:p>
            <a:pPr lvl="1"/>
            <a:r>
              <a:rPr lang="en-IE" sz="2400" dirty="0" smtClean="0">
                <a:solidFill>
                  <a:srgbClr val="234271"/>
                </a:solidFill>
                <a:latin typeface="Calibri"/>
                <a:cs typeface="Calibri"/>
              </a:rPr>
              <a:t>Rises to 40% from 2019</a:t>
            </a:r>
          </a:p>
          <a:p>
            <a:pPr lvl="1"/>
            <a:r>
              <a:rPr lang="en-IE" sz="2400" dirty="0" smtClean="0">
                <a:solidFill>
                  <a:srgbClr val="234271"/>
                </a:solidFill>
                <a:latin typeface="Calibri"/>
                <a:cs typeface="Calibri"/>
              </a:rPr>
              <a:t>Failure to comply – 50% cut to annual state funding </a:t>
            </a:r>
          </a:p>
          <a:p>
            <a:pPr lvl="1"/>
            <a:r>
              <a:rPr lang="en-IE" sz="2400" dirty="0" smtClean="0">
                <a:solidFill>
                  <a:srgbClr val="234271"/>
                </a:solidFill>
                <a:latin typeface="Calibri"/>
                <a:cs typeface="Calibri"/>
              </a:rPr>
              <a:t>Interacts with political parties</a:t>
            </a:r>
          </a:p>
          <a:p>
            <a:pPr lvl="1"/>
            <a:endParaRPr lang="en-IE" sz="2400" dirty="0" smtClean="0">
              <a:solidFill>
                <a:srgbClr val="234271"/>
              </a:solidFill>
              <a:latin typeface="Calibri"/>
              <a:cs typeface="Calibri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3073" y="1412776"/>
            <a:ext cx="4570927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2400" dirty="0" smtClean="0">
                <a:solidFill>
                  <a:srgbClr val="234271"/>
                </a:solidFill>
                <a:latin typeface="Calibri"/>
                <a:cs typeface="Calibri"/>
              </a:rPr>
              <a:t>Women for Election</a:t>
            </a:r>
          </a:p>
          <a:p>
            <a:pPr lvl="1"/>
            <a:r>
              <a:rPr lang="en-IE" dirty="0" smtClean="0">
                <a:solidFill>
                  <a:srgbClr val="234271"/>
                </a:solidFill>
                <a:latin typeface="Calibri"/>
                <a:cs typeface="Calibri"/>
              </a:rPr>
              <a:t>Training, Mentoring and Support for women</a:t>
            </a:r>
          </a:p>
          <a:p>
            <a:pPr lvl="1"/>
            <a:r>
              <a:rPr lang="en-IE" dirty="0" smtClean="0">
                <a:solidFill>
                  <a:srgbClr val="234271"/>
                </a:solidFill>
                <a:latin typeface="Calibri"/>
                <a:cs typeface="Calibri"/>
              </a:rPr>
              <a:t>National advocacy campaign</a:t>
            </a:r>
          </a:p>
          <a:p>
            <a:pPr lvl="1"/>
            <a:r>
              <a:rPr lang="en-IE" dirty="0" smtClean="0">
                <a:solidFill>
                  <a:srgbClr val="234271"/>
                </a:solidFill>
                <a:latin typeface="Calibri"/>
                <a:cs typeface="Calibri"/>
              </a:rPr>
              <a:t>Cross party network of women interested in politics</a:t>
            </a:r>
          </a:p>
          <a:p>
            <a:pPr lvl="1"/>
            <a:r>
              <a:rPr lang="en-IE" dirty="0" smtClean="0">
                <a:solidFill>
                  <a:srgbClr val="234271"/>
                </a:solidFill>
                <a:latin typeface="Calibri"/>
                <a:cs typeface="Calibri"/>
              </a:rPr>
              <a:t>Introductions between talented women and political parties</a:t>
            </a:r>
          </a:p>
          <a:p>
            <a:pPr lvl="1"/>
            <a:r>
              <a:rPr lang="en-IE" dirty="0" smtClean="0">
                <a:solidFill>
                  <a:srgbClr val="234271"/>
                </a:solidFill>
                <a:latin typeface="Calibri"/>
                <a:cs typeface="Calibri"/>
              </a:rPr>
              <a:t>Interacts with women (women at school, university, community, business levels and political parties)</a:t>
            </a:r>
          </a:p>
          <a:p>
            <a:pPr lvl="1"/>
            <a:endParaRPr lang="en-IE" dirty="0">
              <a:solidFill>
                <a:srgbClr val="234271"/>
              </a:solidFill>
              <a:latin typeface="Calibri"/>
              <a:cs typeface="Calibri"/>
            </a:endParaRPr>
          </a:p>
        </p:txBody>
      </p:sp>
      <p:sp>
        <p:nvSpPr>
          <p:cNvPr id="6" name="Down Arrow 1"/>
          <p:cNvSpPr/>
          <p:nvPr/>
        </p:nvSpPr>
        <p:spPr>
          <a:xfrm>
            <a:off x="3707904" y="1700808"/>
            <a:ext cx="811369" cy="2850793"/>
          </a:xfrm>
          <a:prstGeom prst="down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Up Arrow 2"/>
          <p:cNvSpPr/>
          <p:nvPr/>
        </p:nvSpPr>
        <p:spPr>
          <a:xfrm>
            <a:off x="4355976" y="2924944"/>
            <a:ext cx="940157" cy="3039414"/>
          </a:xfrm>
          <a:prstGeom prst="up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7229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solidFill>
                  <a:srgbClr val="234271"/>
                </a:solidFill>
                <a:latin typeface="Calibri"/>
                <a:ea typeface="ＭＳ Ｐゴシック" panose="020B0600070205080204" pitchFamily="34" charset="-128"/>
                <a:cs typeface="Calibri"/>
              </a:rPr>
              <a:t>SOLUTIONS</a:t>
            </a:r>
            <a:endParaRPr lang="tr-TR" sz="4000" dirty="0">
              <a:solidFill>
                <a:srgbClr val="234271"/>
              </a:solidFill>
              <a:latin typeface="Calibri"/>
              <a:cs typeface="Calibri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-180528" y="1844824"/>
            <a:ext cx="51118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IE" dirty="0" smtClean="0">
                <a:solidFill>
                  <a:srgbClr val="234271"/>
                </a:solidFill>
                <a:latin typeface="Calibri"/>
                <a:cs typeface="Calibri"/>
              </a:rPr>
              <a:t>Gender Quota’s</a:t>
            </a:r>
          </a:p>
          <a:p>
            <a:pPr lvl="1"/>
            <a:r>
              <a:rPr lang="en-IE" sz="2400" dirty="0" smtClean="0">
                <a:solidFill>
                  <a:srgbClr val="234271"/>
                </a:solidFill>
                <a:latin typeface="Calibri"/>
                <a:cs typeface="Calibri"/>
              </a:rPr>
              <a:t>Hard measure – Legislative solution</a:t>
            </a:r>
          </a:p>
          <a:p>
            <a:pPr lvl="1"/>
            <a:r>
              <a:rPr lang="en-IE" sz="2400" dirty="0" smtClean="0">
                <a:solidFill>
                  <a:srgbClr val="234271"/>
                </a:solidFill>
                <a:latin typeface="Calibri"/>
                <a:cs typeface="Calibri"/>
              </a:rPr>
              <a:t>Tackles challenges around candidate selection </a:t>
            </a:r>
          </a:p>
          <a:p>
            <a:pPr lvl="1"/>
            <a:r>
              <a:rPr lang="en-IE" sz="2400" dirty="0" smtClean="0">
                <a:solidFill>
                  <a:srgbClr val="234271"/>
                </a:solidFill>
                <a:latin typeface="Calibri"/>
                <a:cs typeface="Calibri"/>
              </a:rPr>
              <a:t>Attempts to interact with systemic issues</a:t>
            </a:r>
          </a:p>
          <a:p>
            <a:pPr lvl="1"/>
            <a:r>
              <a:rPr lang="en-IE" sz="2400" dirty="0" smtClean="0">
                <a:solidFill>
                  <a:srgbClr val="234271"/>
                </a:solidFill>
                <a:latin typeface="Calibri"/>
                <a:cs typeface="Calibri"/>
              </a:rPr>
              <a:t>Acts as a mechanism for change behaviour of political parties</a:t>
            </a:r>
          </a:p>
          <a:p>
            <a:pPr lvl="1"/>
            <a:endParaRPr lang="en-IE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57543" y="1700808"/>
            <a:ext cx="48864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400" dirty="0" smtClean="0">
                <a:solidFill>
                  <a:srgbClr val="234271"/>
                </a:solidFill>
                <a:latin typeface="Calibri"/>
                <a:cs typeface="Calibri"/>
              </a:rPr>
              <a:t>Women for Election</a:t>
            </a:r>
          </a:p>
          <a:p>
            <a:pPr lvl="1"/>
            <a:r>
              <a:rPr lang="en-IE" dirty="0" smtClean="0">
                <a:solidFill>
                  <a:srgbClr val="234271"/>
                </a:solidFill>
                <a:latin typeface="Calibri"/>
                <a:cs typeface="Calibri"/>
              </a:rPr>
              <a:t>Softer measure – women focused</a:t>
            </a:r>
          </a:p>
          <a:p>
            <a:pPr lvl="1"/>
            <a:r>
              <a:rPr lang="en-IE" dirty="0" smtClean="0">
                <a:solidFill>
                  <a:srgbClr val="234271"/>
                </a:solidFill>
                <a:latin typeface="Calibri"/>
                <a:cs typeface="Calibri"/>
              </a:rPr>
              <a:t>Tackles challenges that women themselves face</a:t>
            </a:r>
          </a:p>
          <a:p>
            <a:pPr lvl="1"/>
            <a:r>
              <a:rPr lang="en-IE" dirty="0" smtClean="0">
                <a:solidFill>
                  <a:srgbClr val="234271"/>
                </a:solidFill>
                <a:latin typeface="Calibri"/>
                <a:cs typeface="Calibri"/>
              </a:rPr>
              <a:t>Demystifies politics and promotes political engagement</a:t>
            </a:r>
          </a:p>
          <a:p>
            <a:pPr lvl="1"/>
            <a:r>
              <a:rPr lang="en-IE" dirty="0" smtClean="0">
                <a:solidFill>
                  <a:srgbClr val="234271"/>
                </a:solidFill>
                <a:latin typeface="Calibri"/>
                <a:cs typeface="Calibri"/>
              </a:rPr>
              <a:t>Acts as an advocate for societal and cultural change </a:t>
            </a:r>
            <a:endParaRPr lang="en-IE" dirty="0">
              <a:solidFill>
                <a:srgbClr val="23427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878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1115616" y="620688"/>
            <a:ext cx="3008900" cy="6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7500" tIns="33750" rIns="67500" bIns="33750">
            <a:spAutoFit/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3619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3619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3619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3619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3619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3619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3619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3619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3619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IE" sz="2000" b="1" dirty="0">
                <a:solidFill>
                  <a:srgbClr val="376092"/>
                </a:solidFill>
                <a:latin typeface="Calibri"/>
                <a:cs typeface="Calibri"/>
              </a:rPr>
              <a:t>Women for Election</a:t>
            </a:r>
          </a:p>
          <a:p>
            <a:pPr eaLnBrk="1" hangingPunct="1"/>
            <a:r>
              <a:rPr lang="en-IE" sz="2000" b="1" dirty="0">
                <a:solidFill>
                  <a:srgbClr val="376092"/>
                </a:solidFill>
                <a:latin typeface="Calibri"/>
                <a:cs typeface="Calibri"/>
              </a:rPr>
              <a:t>Top line strategic overview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133567" y="2349104"/>
            <a:ext cx="1997869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/>
              <a:t>A more balanced participation of men and women in political life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916748" y="4855369"/>
            <a:ext cx="4349353" cy="647700"/>
          </a:xfrm>
          <a:prstGeom prst="roundRect">
            <a:avLst/>
          </a:prstGeom>
          <a:solidFill>
            <a:srgbClr val="11FF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GB" sz="1050" b="1" dirty="0">
                <a:solidFill>
                  <a:schemeClr val="tx1"/>
                </a:solidFill>
              </a:rPr>
              <a:t>To inspire and equip women to succeed in politics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4619341" y="3105151"/>
            <a:ext cx="917972" cy="1674019"/>
          </a:xfrm>
          <a:prstGeom prst="downArrow">
            <a:avLst>
              <a:gd name="adj1" fmla="val 50000"/>
              <a:gd name="adj2" fmla="val 204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12" name="Rounded Rectangle 11"/>
          <p:cNvSpPr/>
          <p:nvPr/>
        </p:nvSpPr>
        <p:spPr>
          <a:xfrm>
            <a:off x="3870146" y="3158730"/>
            <a:ext cx="1079897" cy="63579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900" b="1" dirty="0"/>
              <a:t>Lack of a roadmap to initiate political engagement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184889" y="3158730"/>
            <a:ext cx="1079897" cy="63579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900" b="1" dirty="0"/>
              <a:t>Lack of supportive environment to articulate a political ambition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70146" y="3873105"/>
            <a:ext cx="1079897" cy="63579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900" b="1" dirty="0"/>
              <a:t>Lack of awareness of the necessary skill-sets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184889" y="3873105"/>
            <a:ext cx="1079897" cy="63579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900" b="1" dirty="0">
                <a:solidFill>
                  <a:schemeClr val="bg1"/>
                </a:solidFill>
              </a:rPr>
              <a:t>Culture that perpetuates male dominated politics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984613" y="5139930"/>
            <a:ext cx="932260" cy="286940"/>
          </a:xfrm>
          <a:prstGeom prst="roundRect">
            <a:avLst/>
          </a:prstGeom>
          <a:solidFill>
            <a:srgbClr val="0092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825" b="1" dirty="0">
                <a:solidFill>
                  <a:schemeClr val="bg1"/>
                </a:solidFill>
              </a:rPr>
              <a:t>Tiered training programme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174172" y="5139930"/>
            <a:ext cx="932259" cy="286940"/>
          </a:xfrm>
          <a:prstGeom prst="roundRect">
            <a:avLst/>
          </a:prstGeom>
          <a:solidFill>
            <a:srgbClr val="0092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825" b="1" dirty="0">
                <a:solidFill>
                  <a:schemeClr val="bg1"/>
                </a:solidFill>
              </a:rPr>
              <a:t>Networking and connecting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268357" y="5139930"/>
            <a:ext cx="932260" cy="286940"/>
          </a:xfrm>
          <a:prstGeom prst="roundRect">
            <a:avLst/>
          </a:prstGeom>
          <a:solidFill>
            <a:srgbClr val="0092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825" b="1" dirty="0">
                <a:solidFill>
                  <a:schemeClr val="bg1"/>
                </a:solidFill>
              </a:rPr>
              <a:t>Communications and advocacy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1113" y="1678782"/>
            <a:ext cx="97155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900" b="1" dirty="0"/>
              <a:t>The top line issues at stake:</a:t>
            </a:r>
          </a:p>
        </p:txBody>
      </p:sp>
      <p:sp>
        <p:nvSpPr>
          <p:cNvPr id="21521" name="TextBox 19"/>
          <p:cNvSpPr txBox="1">
            <a:spLocks noChangeArrowheads="1"/>
          </p:cNvSpPr>
          <p:nvPr/>
        </p:nvSpPr>
        <p:spPr bwMode="auto">
          <a:xfrm>
            <a:off x="1288256" y="2528888"/>
            <a:ext cx="108108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sz="900" b="1">
                <a:latin typeface="Calibri" panose="020F0502020204030204" pitchFamily="34" charset="0"/>
              </a:rPr>
              <a:t>Women for Election’s solution: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77541" y="3727847"/>
            <a:ext cx="1079897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900" b="1" dirty="0"/>
              <a:t>The barriers:</a:t>
            </a:r>
          </a:p>
        </p:txBody>
      </p:sp>
      <p:sp>
        <p:nvSpPr>
          <p:cNvPr id="21523" name="TextBox 21"/>
          <p:cNvSpPr txBox="1">
            <a:spLocks noChangeArrowheads="1"/>
          </p:cNvSpPr>
          <p:nvPr/>
        </p:nvSpPr>
        <p:spPr bwMode="auto">
          <a:xfrm>
            <a:off x="1263253" y="5017295"/>
            <a:ext cx="107989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sz="900" b="1">
                <a:latin typeface="Calibri" panose="020F0502020204030204" pitchFamily="34" charset="0"/>
              </a:rPr>
              <a:t>Women for Election’s strategy: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573778" y="5625705"/>
            <a:ext cx="1142790" cy="29765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750" b="1" dirty="0">
                <a:solidFill>
                  <a:schemeClr val="tx1"/>
                </a:solidFill>
              </a:rPr>
              <a:t>More women aspire to a political life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903916" y="5625705"/>
            <a:ext cx="1142789" cy="29765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675" b="1" dirty="0">
                <a:solidFill>
                  <a:schemeClr val="tx1"/>
                </a:solidFill>
              </a:rPr>
              <a:t>Increased numbers of capable women candidates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234051" y="5625705"/>
            <a:ext cx="1141475" cy="29765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750" b="1" dirty="0">
                <a:solidFill>
                  <a:schemeClr val="tx1"/>
                </a:solidFill>
              </a:rPr>
              <a:t>Increased numbers of elected women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63253" y="5566805"/>
            <a:ext cx="1079897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900" b="1" dirty="0"/>
              <a:t>Outcomes for women in politics: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079988" y="5139930"/>
            <a:ext cx="932260" cy="286940"/>
          </a:xfrm>
          <a:prstGeom prst="roundRect">
            <a:avLst/>
          </a:prstGeom>
          <a:solidFill>
            <a:srgbClr val="0092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825" b="1" dirty="0">
                <a:solidFill>
                  <a:schemeClr val="bg1"/>
                </a:solidFill>
              </a:rPr>
              <a:t>Direct support 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567263" y="1605075"/>
            <a:ext cx="1277540" cy="635794"/>
          </a:xfrm>
          <a:prstGeom prst="roundRect">
            <a:avLst/>
          </a:prstGeom>
          <a:solidFill>
            <a:srgbClr val="CC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900" b="1" dirty="0"/>
              <a:t>More robust political and policy decision making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991222" y="1605074"/>
            <a:ext cx="1079897" cy="634604"/>
          </a:xfrm>
          <a:prstGeom prst="roundRect">
            <a:avLst/>
          </a:prstGeom>
          <a:solidFill>
            <a:srgbClr val="CC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50" b="1" dirty="0"/>
              <a:t>Greater social cohesion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192494" y="1605074"/>
            <a:ext cx="1079897" cy="634604"/>
          </a:xfrm>
          <a:prstGeom prst="roundRect">
            <a:avLst/>
          </a:prstGeom>
          <a:solidFill>
            <a:srgbClr val="CC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sz="900" b="1" dirty="0">
                <a:solidFill>
                  <a:srgbClr val="FFFFFF"/>
                </a:solidFill>
                <a:latin typeface="Calibri" panose="020F0502020204030204" pitchFamily="34" charset="0"/>
              </a:rPr>
              <a:t>A more representative democratic system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408428" y="1594153"/>
            <a:ext cx="1133903" cy="634604"/>
          </a:xfrm>
          <a:prstGeom prst="roundRect">
            <a:avLst/>
          </a:prstGeom>
          <a:solidFill>
            <a:srgbClr val="CC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sz="900" b="1" dirty="0">
                <a:solidFill>
                  <a:srgbClr val="FFFFFF"/>
                </a:solidFill>
                <a:latin typeface="Calibri" panose="020F0502020204030204" pitchFamily="34" charset="0"/>
              </a:rPr>
              <a:t>Broader talent pool to innovate and face challenges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562873" y="5625705"/>
            <a:ext cx="1141475" cy="29765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IE" sz="750" b="1" dirty="0">
                <a:solidFill>
                  <a:schemeClr val="tx1"/>
                </a:solidFill>
              </a:rPr>
              <a:t>Increased political participation by women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A8DC-AC0A-4543-9B8C-41A5D8D3FBA7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2567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2342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GOALS</a:t>
            </a:r>
            <a:endParaRPr lang="tr-TR" sz="4000" dirty="0">
              <a:solidFill>
                <a:srgbClr val="234271"/>
              </a:solidFill>
              <a:latin typeface="Calibri"/>
              <a:cs typeface="Calibri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>
                <a:solidFill>
                  <a:srgbClr val="234271"/>
                </a:solidFill>
                <a:latin typeface="Calibri"/>
                <a:cs typeface="Calibri"/>
              </a:rPr>
              <a:t>We want </a:t>
            </a:r>
            <a:r>
              <a:rPr lang="en-US" b="1" dirty="0">
                <a:solidFill>
                  <a:srgbClr val="234271"/>
                </a:solidFill>
                <a:latin typeface="Calibri"/>
                <a:cs typeface="Calibri"/>
              </a:rPr>
              <a:t>MORE</a:t>
            </a:r>
            <a:r>
              <a:rPr lang="en-US" dirty="0">
                <a:solidFill>
                  <a:srgbClr val="234271"/>
                </a:solidFill>
                <a:latin typeface="Calibri"/>
                <a:cs typeface="Calibri"/>
              </a:rPr>
              <a:t>:</a:t>
            </a:r>
          </a:p>
          <a:p>
            <a:pPr>
              <a:defRPr/>
            </a:pPr>
            <a:r>
              <a:rPr lang="en-US" dirty="0">
                <a:solidFill>
                  <a:srgbClr val="234271"/>
                </a:solidFill>
                <a:latin typeface="Calibri"/>
                <a:cs typeface="Calibri"/>
              </a:rPr>
              <a:t>(informed) women voters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rgbClr val="234271"/>
                </a:solidFill>
                <a:latin typeface="Calibri"/>
                <a:cs typeface="Calibri"/>
              </a:rPr>
              <a:t>women party leaders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rgbClr val="234271"/>
                </a:solidFill>
                <a:latin typeface="Calibri"/>
                <a:cs typeface="Calibri"/>
              </a:rPr>
              <a:t>elected women at all levels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rgbClr val="234271"/>
                </a:solidFill>
                <a:latin typeface="Calibri"/>
                <a:cs typeface="Calibri"/>
              </a:rPr>
              <a:t>effective women leaders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rgbClr val="234271"/>
                </a:solidFill>
                <a:latin typeface="Calibri"/>
                <a:cs typeface="Calibri"/>
              </a:rPr>
              <a:t>inclusive party platforms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rgbClr val="234271"/>
                </a:solidFill>
                <a:latin typeface="Calibri"/>
                <a:cs typeface="Calibri"/>
              </a:rPr>
              <a:t>inclusive public policy</a:t>
            </a:r>
            <a:endParaRPr lang="fr-FR" dirty="0">
              <a:solidFill>
                <a:srgbClr val="234271"/>
              </a:solidFill>
              <a:latin typeface="Calibri"/>
              <a:cs typeface="Calibri"/>
            </a:endParaRPr>
          </a:p>
          <a:p>
            <a:endParaRPr lang="tr-TR" dirty="0"/>
          </a:p>
        </p:txBody>
      </p:sp>
      <p:pic>
        <p:nvPicPr>
          <p:cNvPr id="4" name="Picture 8" descr="http://www.washingtonpost.com/rf/image_606w/2010-2019/WashingtonPost/2013/01/03/Web-Resampled/2013-01-03/New_Congress_05cff--606x4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132856"/>
            <a:ext cx="2638425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4911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2342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FRAMEWORKS</a:t>
            </a:r>
            <a:endParaRPr lang="tr-TR" sz="4000" dirty="0">
              <a:solidFill>
                <a:srgbClr val="23427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rgbClr val="234271"/>
                </a:solidFill>
                <a:latin typeface="Calibri"/>
                <a:cs typeface="Calibri"/>
              </a:rPr>
              <a:t>CEDAW (1979)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>
                <a:solidFill>
                  <a:srgbClr val="234271"/>
                </a:solidFill>
                <a:latin typeface="Calibri"/>
                <a:cs typeface="Calibri"/>
              </a:rPr>
              <a:t>International bill of rights for women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>
                <a:solidFill>
                  <a:srgbClr val="234271"/>
                </a:solidFill>
                <a:latin typeface="Calibri"/>
                <a:cs typeface="Calibri"/>
              </a:rPr>
              <a:t>Defines discrimination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>
                <a:solidFill>
                  <a:srgbClr val="234271"/>
                </a:solidFill>
                <a:latin typeface="Calibri"/>
                <a:cs typeface="Calibri"/>
              </a:rPr>
              <a:t>States commit to end discrimination</a:t>
            </a:r>
          </a:p>
          <a:p>
            <a:pPr marL="457200" lvl="1" indent="0">
              <a:buFont typeface="Arial" charset="0"/>
              <a:buNone/>
              <a:defRPr/>
            </a:pPr>
            <a:endParaRPr lang="en-US" sz="2400" dirty="0">
              <a:solidFill>
                <a:srgbClr val="234271"/>
              </a:solidFill>
              <a:latin typeface="Calibri"/>
              <a:cs typeface="Calibri"/>
            </a:endParaRP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rgbClr val="234271"/>
                </a:solidFill>
                <a:latin typeface="Calibri"/>
                <a:cs typeface="Calibri"/>
              </a:rPr>
              <a:t>Beijing Platform for Action (1995)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>
                <a:solidFill>
                  <a:srgbClr val="234271"/>
                </a:solidFill>
                <a:latin typeface="Calibri"/>
                <a:cs typeface="Calibri"/>
              </a:rPr>
              <a:t>Agenda for women's empowerment 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>
                <a:solidFill>
                  <a:srgbClr val="234271"/>
                </a:solidFill>
                <a:latin typeface="Calibri"/>
                <a:cs typeface="Calibri"/>
              </a:rPr>
              <a:t>Aims to remove obstacles to women's active participation</a:t>
            </a:r>
          </a:p>
          <a:p>
            <a:endParaRPr lang="tr-TR" dirty="0">
              <a:solidFill>
                <a:srgbClr val="23427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02643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2342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GLOBAL FRAMEWORKS</a:t>
            </a:r>
            <a:endParaRPr lang="tr-TR" sz="4000" dirty="0">
              <a:solidFill>
                <a:srgbClr val="234271"/>
              </a:solidFill>
              <a:latin typeface="Calibri"/>
              <a:cs typeface="Calibri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rgbClr val="234271"/>
                </a:solidFill>
                <a:latin typeface="Calibri"/>
                <a:cs typeface="Calibri"/>
              </a:rPr>
              <a:t>Millennium Development Goals (2001)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>
                <a:solidFill>
                  <a:srgbClr val="234271"/>
                </a:solidFill>
                <a:latin typeface="Calibri"/>
                <a:cs typeface="Calibri"/>
              </a:rPr>
              <a:t>promote gender equality and empower women </a:t>
            </a:r>
          </a:p>
          <a:p>
            <a:pPr marL="457200" lvl="1" indent="0">
              <a:buFont typeface="Arial" charset="0"/>
              <a:buNone/>
              <a:defRPr/>
            </a:pPr>
            <a:endParaRPr lang="en-US" sz="2400" dirty="0">
              <a:solidFill>
                <a:srgbClr val="234271"/>
              </a:solidFill>
              <a:latin typeface="Calibri"/>
              <a:cs typeface="Calibri"/>
            </a:endParaRP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rgbClr val="234271"/>
                </a:solidFill>
                <a:latin typeface="Calibri"/>
                <a:cs typeface="Calibri"/>
              </a:rPr>
              <a:t>UN Security Council Resolutions 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>
                <a:solidFill>
                  <a:srgbClr val="234271"/>
                </a:solidFill>
                <a:latin typeface="Calibri"/>
                <a:cs typeface="Calibri"/>
              </a:rPr>
              <a:t>1325: Women’s participation in peace negotiations and reconstruction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>
                <a:solidFill>
                  <a:srgbClr val="234271"/>
                </a:solidFill>
                <a:latin typeface="Calibri"/>
                <a:cs typeface="Calibri"/>
              </a:rPr>
              <a:t>Subsequent Resolutions: 1820,1888, 1889 and 1960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654297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059832" y="404664"/>
            <a:ext cx="2785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>
                <a:solidFill>
                  <a:srgbClr val="234271"/>
                </a:solidFill>
                <a:latin typeface="Calibri"/>
                <a:ea typeface="ＭＳ Ｐゴシック" panose="020B0600070205080204" pitchFamily="34" charset="-128"/>
                <a:cs typeface="Calibri"/>
              </a:rPr>
              <a:t>What</a:t>
            </a:r>
            <a:r>
              <a:rPr lang="en-GB" sz="2400" b="1" dirty="0">
                <a:solidFill>
                  <a:srgbClr val="234271"/>
                </a:solidFill>
                <a:latin typeface="Calibri"/>
                <a:ea typeface="ＭＳ Ｐゴシック" panose="020B0600070205080204" pitchFamily="34" charset="-128"/>
                <a:cs typeface="Calibri"/>
              </a:rPr>
              <a:t> has changed…</a:t>
            </a:r>
            <a:endParaRPr lang="tr-TR" sz="2400" dirty="0">
              <a:solidFill>
                <a:srgbClr val="234271"/>
              </a:solidFill>
              <a:latin typeface="Calibri"/>
              <a:cs typeface="Calibri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-34503" y="1412776"/>
            <a:ext cx="5111840" cy="4351338"/>
          </a:xfrm>
        </p:spPr>
        <p:txBody>
          <a:bodyPr>
            <a:normAutofit lnSpcReduction="10000"/>
          </a:bodyPr>
          <a:lstStyle/>
          <a:p>
            <a:r>
              <a:rPr lang="en-IE" dirty="0" smtClean="0">
                <a:solidFill>
                  <a:srgbClr val="234271"/>
                </a:solidFill>
                <a:latin typeface="Calibri"/>
                <a:cs typeface="Calibri"/>
              </a:rPr>
              <a:t>Political Parties actions</a:t>
            </a:r>
          </a:p>
          <a:p>
            <a:pPr lvl="1"/>
            <a:r>
              <a:rPr lang="en-IE" sz="2400" dirty="0" smtClean="0">
                <a:solidFill>
                  <a:srgbClr val="234271"/>
                </a:solidFill>
                <a:latin typeface="Calibri"/>
                <a:cs typeface="Calibri"/>
              </a:rPr>
              <a:t>Forced to select women and they do</a:t>
            </a:r>
          </a:p>
          <a:p>
            <a:r>
              <a:rPr lang="en-IE" dirty="0">
                <a:solidFill>
                  <a:srgbClr val="234271"/>
                </a:solidFill>
                <a:latin typeface="Calibri"/>
                <a:cs typeface="Calibri"/>
              </a:rPr>
              <a:t>Discourse</a:t>
            </a:r>
          </a:p>
          <a:p>
            <a:pPr lvl="1"/>
            <a:r>
              <a:rPr lang="en-IE" sz="2400" dirty="0">
                <a:solidFill>
                  <a:srgbClr val="234271"/>
                </a:solidFill>
                <a:latin typeface="Calibri"/>
                <a:cs typeface="Calibri"/>
              </a:rPr>
              <a:t>Constituents actively </a:t>
            </a:r>
            <a:r>
              <a:rPr lang="en-IE" sz="2400" dirty="0" smtClean="0">
                <a:solidFill>
                  <a:srgbClr val="234271"/>
                </a:solidFill>
                <a:latin typeface="Calibri"/>
                <a:cs typeface="Calibri"/>
              </a:rPr>
              <a:t>recognising </a:t>
            </a:r>
            <a:r>
              <a:rPr lang="en-IE" sz="2400" dirty="0">
                <a:solidFill>
                  <a:srgbClr val="234271"/>
                </a:solidFill>
                <a:latin typeface="Calibri"/>
                <a:cs typeface="Calibri"/>
              </a:rPr>
              <a:t>value of </a:t>
            </a:r>
            <a:r>
              <a:rPr lang="en-IE" sz="2400" dirty="0" smtClean="0">
                <a:solidFill>
                  <a:srgbClr val="234271"/>
                </a:solidFill>
                <a:latin typeface="Calibri"/>
                <a:cs typeface="Calibri"/>
              </a:rPr>
              <a:t>women in politics</a:t>
            </a:r>
            <a:endParaRPr lang="en-IE" sz="2400" dirty="0">
              <a:solidFill>
                <a:srgbClr val="234271"/>
              </a:solidFill>
              <a:latin typeface="Calibri"/>
              <a:cs typeface="Calibri"/>
            </a:endParaRPr>
          </a:p>
          <a:p>
            <a:r>
              <a:rPr lang="en-IE" dirty="0" smtClean="0">
                <a:solidFill>
                  <a:srgbClr val="234271"/>
                </a:solidFill>
                <a:latin typeface="Calibri"/>
                <a:cs typeface="Calibri"/>
              </a:rPr>
              <a:t>Women’s engagement</a:t>
            </a:r>
          </a:p>
          <a:p>
            <a:pPr lvl="1"/>
            <a:r>
              <a:rPr lang="en-IE" sz="2400" dirty="0" smtClean="0">
                <a:solidFill>
                  <a:srgbClr val="234271"/>
                </a:solidFill>
                <a:latin typeface="Calibri"/>
                <a:cs typeface="Calibri"/>
              </a:rPr>
              <a:t>Seeing opportunities</a:t>
            </a:r>
          </a:p>
          <a:p>
            <a:r>
              <a:rPr lang="en-IE" dirty="0" smtClean="0">
                <a:solidFill>
                  <a:srgbClr val="234271"/>
                </a:solidFill>
                <a:latin typeface="Calibri"/>
                <a:cs typeface="Calibri"/>
              </a:rPr>
              <a:t>Media Coverage </a:t>
            </a:r>
          </a:p>
          <a:p>
            <a:pPr lvl="1"/>
            <a:r>
              <a:rPr lang="en-IE" sz="2400" dirty="0" smtClean="0">
                <a:solidFill>
                  <a:srgbClr val="234271"/>
                </a:solidFill>
                <a:latin typeface="Calibri"/>
                <a:cs typeface="Calibri"/>
              </a:rPr>
              <a:t>Interesting stories</a:t>
            </a:r>
          </a:p>
          <a:p>
            <a:pPr lvl="1"/>
            <a:r>
              <a:rPr lang="en-IE" sz="2400" dirty="0" smtClean="0">
                <a:solidFill>
                  <a:srgbClr val="234271"/>
                </a:solidFill>
                <a:latin typeface="Calibri"/>
                <a:cs typeface="Calibri"/>
              </a:rPr>
              <a:t>More female voices on air</a:t>
            </a:r>
          </a:p>
          <a:p>
            <a:pPr lvl="1"/>
            <a:endParaRPr lang="en-IE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99992" y="1340768"/>
            <a:ext cx="4886457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400" dirty="0" smtClean="0">
                <a:solidFill>
                  <a:srgbClr val="234271"/>
                </a:solidFill>
                <a:latin typeface="Calibri"/>
                <a:cs typeface="Calibri"/>
              </a:rPr>
              <a:t>Women for Election</a:t>
            </a:r>
          </a:p>
          <a:p>
            <a:pPr lvl="1"/>
            <a:r>
              <a:rPr lang="en-IE" dirty="0" smtClean="0">
                <a:solidFill>
                  <a:srgbClr val="234271"/>
                </a:solidFill>
                <a:latin typeface="Calibri"/>
                <a:cs typeface="Calibri"/>
              </a:rPr>
              <a:t>Identified training needs specific to national elections</a:t>
            </a:r>
          </a:p>
          <a:p>
            <a:pPr lvl="1"/>
            <a:r>
              <a:rPr lang="en-IE" dirty="0" smtClean="0">
                <a:solidFill>
                  <a:srgbClr val="234271"/>
                </a:solidFill>
                <a:latin typeface="Calibri"/>
                <a:cs typeface="Calibri"/>
              </a:rPr>
              <a:t>Engaged at some level with all female candidates</a:t>
            </a:r>
          </a:p>
          <a:p>
            <a:pPr lvl="1"/>
            <a:r>
              <a:rPr lang="en-IE" dirty="0" smtClean="0">
                <a:solidFill>
                  <a:srgbClr val="234271"/>
                </a:solidFill>
                <a:latin typeface="Calibri"/>
                <a:cs typeface="Calibri"/>
              </a:rPr>
              <a:t>Training and networking</a:t>
            </a:r>
          </a:p>
          <a:p>
            <a:pPr lvl="1"/>
            <a:r>
              <a:rPr lang="en-IE" dirty="0" smtClean="0">
                <a:solidFill>
                  <a:srgbClr val="234271"/>
                </a:solidFill>
                <a:latin typeface="Calibri"/>
                <a:cs typeface="Calibri"/>
              </a:rPr>
              <a:t>Advocate on behalf of female candidates – in particular around controversial selections</a:t>
            </a:r>
          </a:p>
          <a:p>
            <a:pPr lvl="1"/>
            <a:r>
              <a:rPr lang="en-IE" dirty="0" smtClean="0">
                <a:solidFill>
                  <a:srgbClr val="234271"/>
                </a:solidFill>
                <a:latin typeface="Calibri"/>
                <a:cs typeface="Calibri"/>
              </a:rPr>
              <a:t>We have become to “go-to” organisation for media on this topic</a:t>
            </a:r>
          </a:p>
          <a:p>
            <a:pPr lvl="1"/>
            <a:endParaRPr lang="en-IE" dirty="0">
              <a:solidFill>
                <a:srgbClr val="23427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919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2342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DONOR POLICIES</a:t>
            </a:r>
            <a:endParaRPr lang="tr-TR" sz="4000" dirty="0">
              <a:solidFill>
                <a:srgbClr val="234271"/>
              </a:solidFill>
              <a:latin typeface="Calibri"/>
              <a:cs typeface="Calibri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r>
              <a:rPr lang="en-US" altLang="tr-TR" dirty="0">
                <a:latin typeface="Calibri"/>
                <a:cs typeface="Calibri"/>
              </a:rPr>
              <a:t>US Agency for International Development (USAID)</a:t>
            </a:r>
          </a:p>
          <a:p>
            <a:r>
              <a:rPr lang="en-US" altLang="tr-TR" dirty="0">
                <a:latin typeface="Calibri"/>
                <a:cs typeface="Calibri"/>
              </a:rPr>
              <a:t>SIDA, CIDA, DIFD</a:t>
            </a:r>
          </a:p>
          <a:p>
            <a:r>
              <a:rPr lang="en-US" altLang="tr-TR" dirty="0">
                <a:latin typeface="Calibri"/>
                <a:cs typeface="Calibri"/>
              </a:rPr>
              <a:t>European Union</a:t>
            </a:r>
          </a:p>
          <a:p>
            <a:r>
              <a:rPr lang="en-US" altLang="tr-TR" dirty="0">
                <a:latin typeface="Calibri"/>
                <a:cs typeface="Calibri"/>
              </a:rPr>
              <a:t>World Bank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65958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67544"/>
          </a:xfrm>
        </p:spPr>
        <p:txBody>
          <a:bodyPr/>
          <a:lstStyle/>
          <a:p>
            <a:r>
              <a:rPr lang="en-US" sz="4000" dirty="0">
                <a:solidFill>
                  <a:srgbClr val="2342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MOBILIZING WOMEN FOR CHANGE: MECHANISMS</a:t>
            </a:r>
            <a:endParaRPr lang="tr-TR" sz="4000" dirty="0">
              <a:solidFill>
                <a:srgbClr val="234271"/>
              </a:solidFill>
              <a:latin typeface="Calibri"/>
              <a:cs typeface="Calibri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tr-TR" dirty="0">
                <a:solidFill>
                  <a:srgbClr val="234271"/>
                </a:solidFill>
                <a:latin typeface="Calibri"/>
                <a:cs typeface="Calibri"/>
              </a:rPr>
              <a:t>Women’s parliamentary caucuses</a:t>
            </a:r>
          </a:p>
          <a:p>
            <a:r>
              <a:rPr lang="en-US" altLang="tr-TR" dirty="0">
                <a:solidFill>
                  <a:srgbClr val="234271"/>
                </a:solidFill>
                <a:latin typeface="Calibri"/>
                <a:cs typeface="Calibri"/>
              </a:rPr>
              <a:t>Women’s wings within political parties</a:t>
            </a:r>
          </a:p>
          <a:p>
            <a:r>
              <a:rPr lang="en-US" altLang="tr-TR" dirty="0">
                <a:solidFill>
                  <a:srgbClr val="234271"/>
                </a:solidFill>
                <a:latin typeface="Calibri"/>
                <a:cs typeface="Calibri"/>
              </a:rPr>
              <a:t>Civil society organizations</a:t>
            </a:r>
          </a:p>
          <a:p>
            <a:r>
              <a:rPr lang="en-US" altLang="tr-TR" dirty="0">
                <a:solidFill>
                  <a:srgbClr val="234271"/>
                </a:solidFill>
                <a:latin typeface="Calibri"/>
                <a:cs typeface="Calibri"/>
              </a:rPr>
              <a:t>Cross-sector groups</a:t>
            </a:r>
            <a:endParaRPr lang="fr-FR" altLang="tr-TR" dirty="0">
              <a:solidFill>
                <a:srgbClr val="234271"/>
              </a:solidFill>
              <a:latin typeface="Calibri"/>
              <a:cs typeface="Calibri"/>
            </a:endParaRPr>
          </a:p>
          <a:p>
            <a:endParaRPr lang="tr-TR" dirty="0">
              <a:solidFill>
                <a:srgbClr val="234271"/>
              </a:solidFill>
              <a:latin typeface="Calibri"/>
              <a:cs typeface="Calibri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01008"/>
            <a:ext cx="5105400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164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4400" y="117475"/>
            <a:ext cx="8229600" cy="1223293"/>
          </a:xfrm>
        </p:spPr>
        <p:txBody>
          <a:bodyPr/>
          <a:lstStyle/>
          <a:p>
            <a:r>
              <a:rPr lang="en-GB" altLang="tr-TR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Europ</a:t>
            </a:r>
            <a:r>
              <a:rPr lang="fr-BE" altLang="tr-TR" sz="40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ean Women’s L</a:t>
            </a:r>
            <a:r>
              <a:rPr lang="en-GB" altLang="tr-TR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obby</a:t>
            </a:r>
            <a:endParaRPr lang="tr-TR" sz="40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2276872"/>
            <a:ext cx="8229600" cy="403244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tr-TR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Established </a:t>
            </a:r>
            <a:r>
              <a:rPr lang="fr-BE" altLang="tr-TR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GB" altLang="tr-TR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1990</a:t>
            </a:r>
          </a:p>
          <a:p>
            <a:pPr>
              <a:lnSpc>
                <a:spcPct val="90000"/>
              </a:lnSpc>
            </a:pPr>
            <a:endParaRPr lang="en-GB" altLang="tr-TR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altLang="tr-TR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Membership based women’s organisation from 2</a:t>
            </a:r>
            <a:r>
              <a:rPr lang="fr-BE" altLang="tr-TR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GB" altLang="tr-TR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countries - 23 in the EU</a:t>
            </a:r>
          </a:p>
          <a:p>
            <a:pPr>
              <a:lnSpc>
                <a:spcPct val="90000"/>
              </a:lnSpc>
            </a:pPr>
            <a:endParaRPr lang="en-GB" altLang="tr-TR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altLang="tr-TR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4000 members - largest umbrella organisations of women’s associations in the European Union (EU) </a:t>
            </a:r>
          </a:p>
          <a:p>
            <a:endParaRPr lang="tr-TR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12" descr="globe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515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4326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370435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614588" cy="10668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234271"/>
                </a:solidFill>
                <a:latin typeface="Calibri"/>
                <a:cs typeface="Calibri"/>
              </a:rPr>
              <a:t>European Parliament Elections </a:t>
            </a:r>
            <a:r>
              <a:rPr lang="tr-TR" sz="3200" dirty="0" smtClean="0">
                <a:solidFill>
                  <a:srgbClr val="234271"/>
                </a:solidFill>
                <a:latin typeface="Calibri"/>
                <a:cs typeface="Calibri"/>
              </a:rPr>
              <a:t/>
            </a:r>
            <a:br>
              <a:rPr lang="tr-TR" sz="3200" dirty="0" smtClean="0">
                <a:solidFill>
                  <a:srgbClr val="234271"/>
                </a:solidFill>
                <a:latin typeface="Calibri"/>
                <a:cs typeface="Calibri"/>
              </a:rPr>
            </a:br>
            <a:r>
              <a:rPr lang="tr-TR" sz="3200" dirty="0" smtClean="0">
                <a:solidFill>
                  <a:srgbClr val="234271"/>
                </a:solidFill>
                <a:latin typeface="Calibri"/>
                <a:cs typeface="Calibri"/>
              </a:rPr>
              <a:t>Men and Women Distribution</a:t>
            </a:r>
            <a:endParaRPr lang="en-US" sz="3200" dirty="0" smtClean="0">
              <a:solidFill>
                <a:srgbClr val="234271"/>
              </a:solidFill>
              <a:latin typeface="Calibri"/>
              <a:cs typeface="Calibri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7344816" cy="434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83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8280920" cy="5760640"/>
          </a:xfrm>
        </p:spPr>
      </p:pic>
    </p:spTree>
    <p:extLst>
      <p:ext uri="{BB962C8B-B14F-4D97-AF65-F5344CB8AC3E}">
        <p14:creationId xmlns:p14="http://schemas.microsoft.com/office/powerpoint/2010/main" val="15159641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8208912" cy="5184576"/>
          </a:xfrm>
        </p:spPr>
      </p:pic>
    </p:spTree>
    <p:extLst>
      <p:ext uri="{BB962C8B-B14F-4D97-AF65-F5344CB8AC3E}">
        <p14:creationId xmlns:p14="http://schemas.microsoft.com/office/powerpoint/2010/main" val="22482713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7560840" cy="4104456"/>
          </a:xfrm>
        </p:spPr>
      </p:pic>
    </p:spTree>
    <p:extLst>
      <p:ext uri="{BB962C8B-B14F-4D97-AF65-F5344CB8AC3E}">
        <p14:creationId xmlns:p14="http://schemas.microsoft.com/office/powerpoint/2010/main" val="6845446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960" cy="628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38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136904" cy="3558540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61048"/>
            <a:ext cx="8064896" cy="266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20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614588" cy="1066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>
                <a:latin typeface="Calibri"/>
                <a:cs typeface="Calibri"/>
              </a:rPr>
              <a:t>Steps towards Gender Equality in  Politics  Suggestions</a:t>
            </a: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7571184" cy="4528160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234271"/>
                </a:solidFill>
                <a:latin typeface="Calibri"/>
                <a:cs typeface="Calibri"/>
              </a:rPr>
              <a:t>Coordinated efforts to increase the number of women in politics</a:t>
            </a:r>
            <a:endParaRPr lang="el-GR" dirty="0" smtClean="0">
              <a:solidFill>
                <a:srgbClr val="234271"/>
              </a:solidFill>
              <a:latin typeface="Calibri"/>
              <a:cs typeface="Calibri"/>
            </a:endParaRP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234271"/>
                </a:solidFill>
                <a:latin typeface="Calibri"/>
                <a:cs typeface="Calibri"/>
              </a:rPr>
              <a:t>Actual support of women who want to be actively involved in politics (services to help them balance family, politics and professional life)</a:t>
            </a:r>
            <a:endParaRPr lang="el-GR" dirty="0" smtClean="0">
              <a:solidFill>
                <a:srgbClr val="234271"/>
              </a:solidFill>
              <a:latin typeface="Calibri"/>
              <a:cs typeface="Calibri"/>
            </a:endParaRP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234271"/>
                </a:solidFill>
                <a:latin typeface="Calibri"/>
                <a:cs typeface="Calibri"/>
              </a:rPr>
              <a:t>Actual support from political parties</a:t>
            </a:r>
            <a:endParaRPr lang="el-GR" dirty="0" smtClean="0">
              <a:solidFill>
                <a:srgbClr val="234271"/>
              </a:solidFill>
              <a:latin typeface="Calibri"/>
              <a:cs typeface="Calibri"/>
            </a:endParaRP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234271"/>
                </a:solidFill>
                <a:latin typeface="Calibri"/>
                <a:cs typeface="Calibri"/>
              </a:rPr>
              <a:t>Solidarity among women</a:t>
            </a:r>
            <a:endParaRPr lang="el-GR" dirty="0" smtClean="0">
              <a:solidFill>
                <a:srgbClr val="234271"/>
              </a:solidFill>
              <a:latin typeface="Calibri"/>
              <a:cs typeface="Calibri"/>
            </a:endParaRP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234271"/>
                </a:solidFill>
                <a:latin typeface="Calibri"/>
                <a:cs typeface="Calibri"/>
              </a:rPr>
              <a:t>Gender stereotypes</a:t>
            </a:r>
          </a:p>
          <a:p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62" y="2348880"/>
            <a:ext cx="7398496" cy="2016224"/>
          </a:xfrm>
        </p:spPr>
        <p:txBody>
          <a:bodyPr/>
          <a:lstStyle/>
          <a:p>
            <a:r>
              <a:rPr lang="en-US" sz="2800" dirty="0" smtClean="0"/>
              <a:t>Thank you for your attention!</a:t>
            </a:r>
            <a:br>
              <a:rPr lang="en-US" sz="2800" dirty="0" smtClean="0"/>
            </a:b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93891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624"/>
            <a:ext cx="8515350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908795" y="5949280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kern="10" normalizeH="1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3366FF">
                    <a:alpha val="5098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Amsterdam   July 16th  1997</a:t>
            </a:r>
          </a:p>
        </p:txBody>
      </p:sp>
      <p:sp>
        <p:nvSpPr>
          <p:cNvPr id="6" name="Dikdörtgen 5"/>
          <p:cNvSpPr/>
          <p:nvPr/>
        </p:nvSpPr>
        <p:spPr>
          <a:xfrm>
            <a:off x="539552" y="6432077"/>
            <a:ext cx="8371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tr-TR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GB" altLang="tr-TR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Audiovisual</a:t>
            </a:r>
            <a:r>
              <a:rPr lang="en-GB" altLang="tr-TR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Service European Union, CE | Amsterdam | P-002022/10-23</a:t>
            </a:r>
            <a:r>
              <a:rPr lang="it-IT" altLang="tr-TR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5431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ulegaleu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5" y="980728"/>
            <a:ext cx="528674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3563888" y="334194"/>
            <a:ext cx="18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3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GB" altLang="tr-TR" sz="3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</a:t>
            </a:r>
            <a:endParaRPr lang="tr-TR" sz="36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40693"/>
              </p:ext>
            </p:extLst>
          </p:nvPr>
        </p:nvGraphicFramePr>
        <p:xfrm>
          <a:off x="5462060" y="470763"/>
          <a:ext cx="3657600" cy="6419082"/>
        </p:xfrm>
        <a:graphic>
          <a:graphicData uri="http://schemas.openxmlformats.org/drawingml/2006/table">
            <a:tbl>
              <a:tblPr/>
              <a:tblGrid>
                <a:gridCol w="1322388">
                  <a:extLst>
                    <a:ext uri="{9D8B030D-6E8A-4147-A177-3AD203B41FA5}">
                      <a16:colId xmlns:a16="http://schemas.microsoft.com/office/drawing/2014/main" val="3353616883"/>
                    </a:ext>
                  </a:extLst>
                </a:gridCol>
                <a:gridCol w="2335212">
                  <a:extLst>
                    <a:ext uri="{9D8B030D-6E8A-4147-A177-3AD203B41FA5}">
                      <a16:colId xmlns:a16="http://schemas.microsoft.com/office/drawing/2014/main" val="3199399457"/>
                    </a:ext>
                  </a:extLst>
                </a:gridCol>
              </a:tblGrid>
              <a:tr h="5857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EU25 Member States:</a:t>
                      </a:r>
                      <a:r>
                        <a:rPr kumimoji="0" lang="en-GB" alt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alt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Austria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alt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Belgium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alt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Cyprus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alt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Czech Republic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alt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Denmark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alt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Estonia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alt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Finland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alt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France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alt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Germany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alt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Greece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alt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Hungary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alt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Ireland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alt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Italy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alt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Latvia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alt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Lithuania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alt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Luxembourg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alt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Malta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alt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Netherlands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alt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Poland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alt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Portugal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alt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Slovakia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alt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Slovenia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alt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Spain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alt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Sweden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alt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United Kingdom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7" marB="45717" horzOverflow="overflow">
                    <a:lnL cap="flat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Candidate Countries:</a:t>
                      </a:r>
                      <a:endParaRPr kumimoji="0" lang="en-GB" alt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alt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Bulgaria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alt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Croatia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alt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Romania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alt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Turkey </a:t>
                      </a:r>
                      <a:endParaRPr kumimoji="0" lang="fr-BE" alt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Application Pending:</a:t>
                      </a:r>
                      <a:endParaRPr kumimoji="0" lang="en-GB" alt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alt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Former Yugoslav Republic of Macedonia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alt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alt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Population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third largest population bloc in the world</a:t>
                      </a:r>
                      <a:r>
                        <a:rPr kumimoji="0" lang="en-GB" alt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GB" alt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after China and India, with more than 450 million inhabitants.</a:t>
                      </a:r>
                      <a:endParaRPr kumimoji="0" lang="fr-BE" alt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alt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 official languages </a:t>
                      </a:r>
                      <a:endParaRPr kumimoji="0" lang="fr-BE" alt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alt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 member states are governed by parliamentary democracy. </a:t>
                      </a:r>
                      <a:r>
                        <a:rPr kumimoji="0" lang="fr-BE" alt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kumimoji="0" lang="en-GB" alt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even </a:t>
                      </a:r>
                      <a:r>
                        <a:rPr kumimoji="0" lang="en-GB" altLang="tr-T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constit</a:t>
                      </a:r>
                      <a:r>
                        <a:rPr kumimoji="0" lang="fr-BE" alt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ut</a:t>
                      </a:r>
                      <a:r>
                        <a:rPr kumimoji="0" lang="en-GB" altLang="tr-T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ional</a:t>
                      </a:r>
                      <a:r>
                        <a:rPr kumimoji="0" lang="en-GB" alt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monarchies which nevertheless rely on parliamentary government: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alt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1957 </a:t>
                      </a:r>
                      <a:r>
                        <a:rPr kumimoji="0" lang="en-GB" alt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six sign the Treaty of Rome establishing the European Economic</a:t>
                      </a:r>
                      <a:r>
                        <a:rPr kumimoji="0" lang="fr-BE" alt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community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May 1, 2004 biggest enlargement of the EU since the dawn of European construction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alt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0467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6309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936104"/>
          </a:xfrm>
        </p:spPr>
        <p:txBody>
          <a:bodyPr/>
          <a:lstStyle/>
          <a:p>
            <a:r>
              <a:rPr lang="en-GB" altLang="tr-TR" sz="40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Gender </a:t>
            </a:r>
            <a:r>
              <a:rPr lang="tr-TR" altLang="tr-TR" sz="4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altLang="tr-TR" sz="4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quality  </a:t>
            </a:r>
            <a:r>
              <a:rPr lang="fr-BE" altLang="tr-TR" sz="4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tr-TR" b="1" dirty="0">
                <a:solidFill>
                  <a:srgbClr val="000066"/>
                </a:solidFill>
                <a:cs typeface="Times New Roman" panose="02020603050405020304" pitchFamily="18" charset="0"/>
              </a:rPr>
              <a:t/>
            </a:r>
            <a:br>
              <a:rPr lang="en-GB" altLang="tr-TR" b="1" dirty="0">
                <a:solidFill>
                  <a:srgbClr val="000066"/>
                </a:solidFill>
                <a:cs typeface="Times New Roman" panose="02020603050405020304" pitchFamily="18" charset="0"/>
              </a:rPr>
            </a:br>
            <a:r>
              <a:rPr lang="en-GB" altLang="tr-TR" b="1" dirty="0">
                <a:solidFill>
                  <a:srgbClr val="660066"/>
                </a:solidFill>
              </a:rPr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ct val="0"/>
              </a:spcBef>
              <a:buNone/>
            </a:pPr>
            <a:r>
              <a:rPr lang="en-GB" altLang="tr-TR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Equality between women and men is 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en-GB" altLang="tr-TR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GB" altLang="tr-TR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fundamental </a:t>
            </a:r>
            <a:r>
              <a:rPr lang="en-GB" altLang="tr-TR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principle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en-GB" altLang="tr-TR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integral and inseparable component of human rights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en-GB" altLang="tr-TR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buNone/>
            </a:pPr>
            <a:r>
              <a:rPr lang="en-GB" altLang="tr-TR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 rights of women are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en-GB" altLang="tr-TR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inalienable, integral and indivisible part of universal human rights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en-GB" altLang="tr-TR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buNone/>
            </a:pPr>
            <a:r>
              <a:rPr lang="en-GB" altLang="tr-TR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 rights of women include 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None/>
            </a:pPr>
            <a:r>
              <a:rPr lang="en-GB" altLang="tr-TR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their right to have control over and decide freely on matters related to their sexuality, including sexual and reproductive health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GB" altLang="tr-TR" b="1" dirty="0">
              <a:solidFill>
                <a:srgbClr val="000066"/>
              </a:solidFill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76870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792088"/>
          </a:xfrm>
        </p:spPr>
        <p:txBody>
          <a:bodyPr/>
          <a:lstStyle/>
          <a:p>
            <a:r>
              <a:rPr lang="en-GB" altLang="tr-TR" sz="4000" b="1" dirty="0">
                <a:solidFill>
                  <a:srgbClr val="234271"/>
                </a:solidFill>
                <a:latin typeface="Calibri"/>
                <a:cs typeface="Calibri"/>
              </a:rPr>
              <a:t>Parity </a:t>
            </a:r>
            <a:r>
              <a:rPr lang="en-GB" altLang="tr-TR" sz="4000" b="1" dirty="0" smtClean="0">
                <a:solidFill>
                  <a:srgbClr val="234271"/>
                </a:solidFill>
                <a:latin typeface="Calibri"/>
                <a:cs typeface="Calibri"/>
              </a:rPr>
              <a:t>democracy   </a:t>
            </a:r>
            <a:r>
              <a:rPr lang="fr-BE" altLang="tr-TR" sz="4000" b="1" dirty="0" smtClean="0">
                <a:solidFill>
                  <a:srgbClr val="234271"/>
                </a:solidFill>
                <a:latin typeface="Calibri"/>
                <a:cs typeface="Calibri"/>
              </a:rPr>
              <a:t> </a:t>
            </a:r>
            <a:r>
              <a:rPr lang="en-GB" altLang="tr-TR" sz="4000" b="1" dirty="0">
                <a:solidFill>
                  <a:srgbClr val="234271"/>
                </a:solidFill>
                <a:latin typeface="Calibri"/>
                <a:cs typeface="Calibri"/>
              </a:rPr>
              <a:t/>
            </a:r>
            <a:br>
              <a:rPr lang="en-GB" altLang="tr-TR" sz="4000" b="1" dirty="0">
                <a:solidFill>
                  <a:srgbClr val="234271"/>
                </a:solidFill>
                <a:latin typeface="Calibri"/>
                <a:cs typeface="Calibri"/>
              </a:rPr>
            </a:br>
            <a:r>
              <a:rPr lang="en-GB" altLang="tr-TR" sz="4000" b="1" dirty="0">
                <a:solidFill>
                  <a:srgbClr val="234271"/>
                </a:solidFill>
                <a:latin typeface="Calibri"/>
                <a:cs typeface="Calibri"/>
              </a:rPr>
              <a:t> </a:t>
            </a:r>
            <a:endParaRPr lang="tr-TR" sz="4000" dirty="0">
              <a:solidFill>
                <a:srgbClr val="234271"/>
              </a:solidFill>
              <a:latin typeface="Calibri"/>
              <a:cs typeface="Calibri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GB" altLang="tr-TR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Power sharing 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endParaRPr lang="en-GB" altLang="tr-TR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GB" altLang="tr-TR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Participation on an equal basis -  50/50 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GB" altLang="tr-TR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GB" altLang="tr-TR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Compare to quotas - to achieve fair representation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endParaRPr lang="en-GB" altLang="tr-TR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GB" altLang="tr-TR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Women - not ONE category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en-GB" altLang="tr-TR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race, class, ethnicity, national origin, age, culture, disabled, migrant, Roma -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endParaRPr lang="en-GB" altLang="tr-TR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GB" altLang="tr-TR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Deconstruct the white male norm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GB" altLang="tr-TR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Reconstruct a multifaceted </a:t>
            </a:r>
            <a:r>
              <a:rPr lang="en-GB" altLang="tr-TR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female </a:t>
            </a:r>
            <a:r>
              <a:rPr lang="en-GB" altLang="tr-TR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norm</a:t>
            </a:r>
          </a:p>
          <a:p>
            <a:endParaRPr lang="tr-TR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6588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-324544" y="0"/>
            <a:ext cx="10163472" cy="1600200"/>
          </a:xfrm>
        </p:spPr>
        <p:txBody>
          <a:bodyPr/>
          <a:lstStyle/>
          <a:p>
            <a:r>
              <a:rPr lang="en-GB" altLang="tr-TR" sz="4000" b="1" dirty="0">
                <a:solidFill>
                  <a:srgbClr val="234271"/>
                </a:solidFill>
                <a:latin typeface="Calibri"/>
                <a:cs typeface="Calibri"/>
              </a:rPr>
              <a:t>Election process including  nominations</a:t>
            </a:r>
            <a:endParaRPr lang="tr-TR" sz="4000" dirty="0">
              <a:solidFill>
                <a:srgbClr val="234271"/>
              </a:solidFill>
              <a:latin typeface="Calibri"/>
              <a:cs typeface="Calibri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2132857"/>
            <a:ext cx="8229600" cy="3744416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GB" altLang="tr-TR" dirty="0">
                <a:solidFill>
                  <a:srgbClr val="234271"/>
                </a:solidFill>
                <a:latin typeface="Calibri"/>
                <a:cs typeface="Calibri"/>
              </a:rPr>
              <a:t>The current system has to be changed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GB" altLang="tr-TR" dirty="0">
                <a:solidFill>
                  <a:srgbClr val="234271"/>
                </a:solidFill>
                <a:latin typeface="Calibri"/>
                <a:cs typeface="Calibri"/>
              </a:rPr>
              <a:t>   with “old” boys networks and habits plus criteria linked to nationality and political parties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endParaRPr lang="en-GB" altLang="tr-TR" dirty="0">
              <a:solidFill>
                <a:srgbClr val="234271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GB" altLang="tr-TR" dirty="0">
                <a:solidFill>
                  <a:srgbClr val="234271"/>
                </a:solidFill>
                <a:latin typeface="Calibri"/>
                <a:cs typeface="Calibri"/>
              </a:rPr>
              <a:t> one proposal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endParaRPr lang="en-GB" altLang="tr-TR" dirty="0">
              <a:solidFill>
                <a:srgbClr val="234271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GB" altLang="tr-TR" dirty="0">
                <a:solidFill>
                  <a:srgbClr val="234271"/>
                </a:solidFill>
                <a:latin typeface="Calibri"/>
                <a:cs typeface="Calibri"/>
              </a:rPr>
              <a:t>Nominate for every position one woman and one man to enable equal representation or …….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GB" altLang="tr-TR" dirty="0">
                <a:solidFill>
                  <a:srgbClr val="234271"/>
                </a:solidFill>
                <a:latin typeface="Calibri"/>
                <a:cs typeface="Calibri"/>
              </a:rPr>
              <a:t>and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GB" altLang="tr-TR" dirty="0">
                <a:solidFill>
                  <a:srgbClr val="234271"/>
                </a:solidFill>
                <a:latin typeface="Calibri"/>
                <a:cs typeface="Calibri"/>
              </a:rPr>
              <a:t>Allow national delegations to vote only if they </a:t>
            </a:r>
            <a:r>
              <a:rPr lang="en-GB" altLang="tr-TR" dirty="0" err="1">
                <a:solidFill>
                  <a:srgbClr val="234271"/>
                </a:solidFill>
                <a:latin typeface="Calibri"/>
                <a:cs typeface="Calibri"/>
              </a:rPr>
              <a:t>hav</a:t>
            </a:r>
            <a:r>
              <a:rPr lang="en-GB" altLang="tr-TR" dirty="0">
                <a:solidFill>
                  <a:srgbClr val="234271"/>
                </a:solidFill>
                <a:latin typeface="Calibri"/>
                <a:cs typeface="Calibri"/>
              </a:rPr>
              <a:t> equal representation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452536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0</TotalTime>
  <Words>1329</Words>
  <Application>Microsoft Office PowerPoint</Application>
  <PresentationFormat>Ekran Gösterisi (4:3)</PresentationFormat>
  <Paragraphs>331</Paragraphs>
  <Slides>48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48</vt:i4>
      </vt:variant>
    </vt:vector>
  </HeadingPairs>
  <TitlesOfParts>
    <vt:vector size="58" baseType="lpstr">
      <vt:lpstr>ＭＳ Ｐゴシック</vt:lpstr>
      <vt:lpstr>ＭＳ Ｐゴシック</vt:lpstr>
      <vt:lpstr>SimSun</vt:lpstr>
      <vt:lpstr>Arial</vt:lpstr>
      <vt:lpstr>Calibri</vt:lpstr>
      <vt:lpstr>Century Gothic</vt:lpstr>
      <vt:lpstr>Courier New</vt:lpstr>
      <vt:lpstr>Palatino Linotype</vt:lpstr>
      <vt:lpstr>Times New Roman</vt:lpstr>
      <vt:lpstr>Executive</vt:lpstr>
      <vt:lpstr>Gender Equality in European Integration Process </vt:lpstr>
      <vt:lpstr>European Political Parties and Gender Equality Women’s representation in EU</vt:lpstr>
      <vt:lpstr>PowerPoint Sunusu</vt:lpstr>
      <vt:lpstr>European Women’s Lobby</vt:lpstr>
      <vt:lpstr>PowerPoint Sunusu</vt:lpstr>
      <vt:lpstr>PowerPoint Sunusu</vt:lpstr>
      <vt:lpstr>Gender Equality     </vt:lpstr>
      <vt:lpstr>Parity democracy      </vt:lpstr>
      <vt:lpstr>Election process including  nominations</vt:lpstr>
      <vt:lpstr>Achieving economic independence of women   </vt:lpstr>
      <vt:lpstr>5  areas of concern for women’s rights and economic independence  </vt:lpstr>
      <vt:lpstr>Women In PolItIcs OvervIew  ObjectIves</vt:lpstr>
      <vt:lpstr>Women In PolItIcs TopIcs</vt:lpstr>
      <vt:lpstr>Key Terms</vt:lpstr>
      <vt:lpstr>OVERALL GLOBAL TRENDS</vt:lpstr>
      <vt:lpstr>OVERALL GLOBAL TRENDS</vt:lpstr>
      <vt:lpstr>EXERCISE</vt:lpstr>
      <vt:lpstr>REGIONAL TRENDS</vt:lpstr>
      <vt:lpstr>LOCAL TRENDS</vt:lpstr>
      <vt:lpstr>EXERCISE</vt:lpstr>
      <vt:lpstr>WOMEN’S POLITICAL PARTICIPATION: BENEFITS</vt:lpstr>
      <vt:lpstr>BENEFITS</vt:lpstr>
      <vt:lpstr>WOMEN IN POLITICS: VOTERS</vt:lpstr>
      <vt:lpstr>WOMEN IN POLITICAL PARTIES</vt:lpstr>
      <vt:lpstr>WOMEN IN CIVIL SOCIETY</vt:lpstr>
      <vt:lpstr>OBSTACLES TO WOMEN’S POLITICAL PARTICIPATION</vt:lpstr>
      <vt:lpstr>MINIMUM CONDITIONS FOR POLITICAL PARTICIPATION</vt:lpstr>
      <vt:lpstr>MINIMUM CONDITIONS</vt:lpstr>
      <vt:lpstr>Known Barriers</vt:lpstr>
      <vt:lpstr>Why it matters</vt:lpstr>
      <vt:lpstr>SOLUTIONS</vt:lpstr>
      <vt:lpstr>SOLUTIONS</vt:lpstr>
      <vt:lpstr>PowerPoint Sunusu</vt:lpstr>
      <vt:lpstr>GOALS</vt:lpstr>
      <vt:lpstr>GLOBAL FRAMEWORKS</vt:lpstr>
      <vt:lpstr>GLOBAL FRAMEWORKS</vt:lpstr>
      <vt:lpstr>PowerPoint Sunusu</vt:lpstr>
      <vt:lpstr>DONOR POLICIES</vt:lpstr>
      <vt:lpstr>MOBILIZING WOMEN FOR CHANGE: MECHANISMS</vt:lpstr>
      <vt:lpstr>PowerPoint Sunusu</vt:lpstr>
      <vt:lpstr>European Parliament Elections  Men and Women Distribution</vt:lpstr>
      <vt:lpstr>PowerPoint Sunusu</vt:lpstr>
      <vt:lpstr>PowerPoint Sunusu</vt:lpstr>
      <vt:lpstr>PowerPoint Sunusu</vt:lpstr>
      <vt:lpstr>PowerPoint Sunusu</vt:lpstr>
      <vt:lpstr>PowerPoint Sunusu</vt:lpstr>
      <vt:lpstr>Steps towards Gender Equality in  Politics  Suggestions</vt:lpstr>
      <vt:lpstr>Thank you for your attention!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2019-02-25T04:58:01Z</dcterms:created>
  <dcterms:modified xsi:type="dcterms:W3CDTF">2019-02-25T04:58:24Z</dcterms:modified>
</cp:coreProperties>
</file>